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9" r:id="rId4"/>
    <p:sldId id="275" r:id="rId5"/>
    <p:sldId id="260" r:id="rId6"/>
    <p:sldId id="270" r:id="rId7"/>
    <p:sldId id="271" r:id="rId8"/>
    <p:sldId id="272" r:id="rId9"/>
    <p:sldId id="265" r:id="rId10"/>
    <p:sldId id="273" r:id="rId11"/>
    <p:sldId id="268" r:id="rId12"/>
    <p:sldId id="274" r:id="rId13"/>
    <p:sldId id="277" r:id="rId14"/>
    <p:sldId id="262"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showGuides="1">
      <p:cViewPr varScale="1">
        <p:scale>
          <a:sx n="84" d="100"/>
          <a:sy n="84" d="100"/>
        </p:scale>
        <p:origin x="446"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7DC4F5F-4902-45E1-8E42-5E8B8E6760A7}"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212625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C4F5F-4902-45E1-8E42-5E8B8E6760A7}"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319363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C4F5F-4902-45E1-8E42-5E8B8E6760A7}"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4292610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7DC4F5F-4902-45E1-8E42-5E8B8E6760A7}"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243652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7DC4F5F-4902-45E1-8E42-5E8B8E6760A7}" type="datetimeFigureOut">
              <a:rPr lang="en-GB" smtClean="0"/>
              <a:t>03/04/2025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193646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7DC4F5F-4902-45E1-8E42-5E8B8E6760A7}"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1000893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7DC4F5F-4902-45E1-8E42-5E8B8E6760A7}" type="datetimeFigureOut">
              <a:rPr lang="en-GB" smtClean="0"/>
              <a:t>03/04/2025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4267450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7DC4F5F-4902-45E1-8E42-5E8B8E6760A7}" type="datetimeFigureOut">
              <a:rPr lang="en-GB" smtClean="0"/>
              <a:t>03/04/2025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528438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DC4F5F-4902-45E1-8E42-5E8B8E6760A7}" type="datetimeFigureOut">
              <a:rPr lang="en-GB" smtClean="0"/>
              <a:t>03/04/2025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275456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DC4F5F-4902-45E1-8E42-5E8B8E6760A7}"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2645809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7DC4F5F-4902-45E1-8E42-5E8B8E6760A7}" type="datetimeFigureOut">
              <a:rPr lang="en-GB" smtClean="0"/>
              <a:t>03/04/2025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D32280-C556-4E4C-8089-C94F2D83A3DE}" type="slidenum">
              <a:rPr lang="en-GB" smtClean="0"/>
              <a:t>‹#›</a:t>
            </a:fld>
            <a:endParaRPr lang="en-GB"/>
          </a:p>
        </p:txBody>
      </p:sp>
    </p:spTree>
    <p:extLst>
      <p:ext uri="{BB962C8B-B14F-4D97-AF65-F5344CB8AC3E}">
        <p14:creationId xmlns:p14="http://schemas.microsoft.com/office/powerpoint/2010/main" val="221536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C4F5F-4902-45E1-8E42-5E8B8E6760A7}" type="datetimeFigureOut">
              <a:rPr lang="en-GB" smtClean="0"/>
              <a:t>03/04/2025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32280-C556-4E4C-8089-C94F2D83A3DE}" type="slidenum">
              <a:rPr lang="en-GB" smtClean="0"/>
              <a:t>‹#›</a:t>
            </a:fld>
            <a:endParaRPr lang="en-GB"/>
          </a:p>
        </p:txBody>
      </p:sp>
    </p:spTree>
    <p:extLst>
      <p:ext uri="{BB962C8B-B14F-4D97-AF65-F5344CB8AC3E}">
        <p14:creationId xmlns:p14="http://schemas.microsoft.com/office/powerpoint/2010/main" val="2665320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10" Type="http://schemas.openxmlformats.org/officeDocument/2006/relationships/image" Target="../media/image18.png"/><Relationship Id="rId4" Type="http://schemas.openxmlformats.org/officeDocument/2006/relationships/image" Target="../media/image12.jpeg"/><Relationship Id="rId9"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16840" y="164247"/>
            <a:ext cx="2234189" cy="728473"/>
          </a:xfrm>
          <a:prstGeom prst="rect">
            <a:avLst/>
          </a:prstGeom>
        </p:spPr>
      </p:pic>
      <p:sp>
        <p:nvSpPr>
          <p:cNvPr id="2" name="TextBox 1"/>
          <p:cNvSpPr txBox="1"/>
          <p:nvPr/>
        </p:nvSpPr>
        <p:spPr>
          <a:xfrm>
            <a:off x="304472" y="6515261"/>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p:cNvSpPr/>
          <p:nvPr/>
        </p:nvSpPr>
        <p:spPr>
          <a:xfrm>
            <a:off x="304472" y="1398041"/>
            <a:ext cx="9429462" cy="3139321"/>
          </a:xfrm>
          <a:prstGeom prst="rect">
            <a:avLst/>
          </a:prstGeom>
          <a:noFill/>
        </p:spPr>
        <p:txBody>
          <a:bodyPr wrap="square" lIns="91440" tIns="45720" rIns="91440" bIns="45720">
            <a:spAutoFit/>
          </a:bodyPr>
          <a:lstStyle/>
          <a:p>
            <a:r>
              <a:rPr lang="en-US" sz="4800" b="0" cap="none" spc="0" dirty="0">
                <a:ln w="0"/>
                <a:solidFill>
                  <a:srgbClr val="292C5F"/>
                </a:solidFill>
                <a:effectLst>
                  <a:outerShdw blurRad="38100" dist="19050" dir="2700000" algn="tl" rotWithShape="0">
                    <a:schemeClr val="dk1">
                      <a:alpha val="40000"/>
                    </a:schemeClr>
                  </a:outerShdw>
                </a:effectLst>
              </a:rPr>
              <a:t>Visibility in Leadership Network</a:t>
            </a:r>
          </a:p>
          <a:p>
            <a:endParaRPr lang="en-US" sz="4800" dirty="0">
              <a:ln w="0"/>
              <a:solidFill>
                <a:srgbClr val="292C5F"/>
              </a:solidFill>
              <a:effectLst>
                <a:outerShdw blurRad="38100" dist="19050" dir="2700000" algn="tl" rotWithShape="0">
                  <a:schemeClr val="dk1">
                    <a:alpha val="40000"/>
                  </a:schemeClr>
                </a:outerShdw>
              </a:effectLst>
            </a:endParaRPr>
          </a:p>
          <a:p>
            <a:r>
              <a:rPr lang="en-US" sz="4800" b="0" cap="none" spc="0" dirty="0">
                <a:ln w="0"/>
                <a:solidFill>
                  <a:srgbClr val="292C5F"/>
                </a:solidFill>
                <a:effectLst>
                  <a:outerShdw blurRad="38100" dist="19050" dir="2700000" algn="tl" rotWithShape="0">
                    <a:schemeClr val="dk1">
                      <a:alpha val="40000"/>
                    </a:schemeClr>
                  </a:outerShdw>
                </a:effectLst>
              </a:rPr>
              <a:t>Lived Experiences </a:t>
            </a:r>
            <a:endParaRPr lang="en-US" sz="4000" b="0" cap="none" spc="0" dirty="0">
              <a:ln w="0"/>
              <a:solidFill>
                <a:srgbClr val="292C5F"/>
              </a:solidFill>
              <a:effectLst>
                <a:outerShdw blurRad="38100" dist="19050" dir="2700000" algn="tl" rotWithShape="0">
                  <a:schemeClr val="dk1">
                    <a:alpha val="40000"/>
                  </a:schemeClr>
                </a:outerShdw>
              </a:effectLst>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sp>
        <p:nvSpPr>
          <p:cNvPr id="4" name="TextBox 3"/>
          <p:cNvSpPr txBox="1"/>
          <p:nvPr/>
        </p:nvSpPr>
        <p:spPr>
          <a:xfrm>
            <a:off x="304472" y="5746447"/>
            <a:ext cx="3790910" cy="461665"/>
          </a:xfrm>
          <a:prstGeom prst="rect">
            <a:avLst/>
          </a:prstGeom>
          <a:noFill/>
        </p:spPr>
        <p:txBody>
          <a:bodyPr wrap="none" rtlCol="0">
            <a:spAutoFit/>
          </a:bodyPr>
          <a:lstStyle/>
          <a:p>
            <a:r>
              <a:rPr lang="en-US" sz="2400" dirty="0">
                <a:solidFill>
                  <a:srgbClr val="292C5F"/>
                </a:solidFill>
              </a:rPr>
              <a:t>Presented by </a:t>
            </a:r>
            <a:r>
              <a:rPr lang="en-US" sz="2400" dirty="0" err="1" smtClean="0">
                <a:solidFill>
                  <a:srgbClr val="292C5F"/>
                </a:solidFill>
              </a:rPr>
              <a:t>Jeena</a:t>
            </a:r>
            <a:r>
              <a:rPr lang="en-US" sz="2400" dirty="0" smtClean="0">
                <a:solidFill>
                  <a:srgbClr val="292C5F"/>
                </a:solidFill>
              </a:rPr>
              <a:t> &amp; Khalid </a:t>
            </a:r>
            <a:endParaRPr lang="en-US" sz="2400" dirty="0">
              <a:solidFill>
                <a:srgbClr val="292C5F"/>
              </a:solidFill>
            </a:endParaRPr>
          </a:p>
        </p:txBody>
      </p:sp>
      <p:pic>
        <p:nvPicPr>
          <p:cNvPr id="3074" name="Picture 2" descr="Harrison Insight">
            <a:extLst>
              <a:ext uri="{FF2B5EF4-FFF2-40B4-BE49-F238E27FC236}">
                <a16:creationId xmlns:a16="http://schemas.microsoft.com/office/drawing/2014/main" id="{B1490433-2C96-1E7D-23C1-178BDD11F0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428" y="4692034"/>
            <a:ext cx="3208275" cy="1796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671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2A785343-5D24-4118-A2E4-665D196F60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4" descr="80s TV shows">
            <a:extLst>
              <a:ext uri="{FF2B5EF4-FFF2-40B4-BE49-F238E27FC236}">
                <a16:creationId xmlns:a16="http://schemas.microsoft.com/office/drawing/2014/main" id="{FA9B600D-1B26-BEE4-27AA-47C6EADECC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122" r="2" b="2"/>
          <a:stretch/>
        </p:blipFill>
        <p:spPr bwMode="auto">
          <a:xfrm>
            <a:off x="7381876" y="1"/>
            <a:ext cx="4810125" cy="2501837"/>
          </a:xfrm>
          <a:custGeom>
            <a:avLst/>
            <a:gdLst/>
            <a:ahLst/>
            <a:cxnLst/>
            <a:rect l="l" t="t" r="r" b="b"/>
            <a:pathLst>
              <a:path w="4810125" h="2501837">
                <a:moveTo>
                  <a:pt x="1159248" y="0"/>
                </a:moveTo>
                <a:lnTo>
                  <a:pt x="4810125" y="0"/>
                </a:lnTo>
                <a:lnTo>
                  <a:pt x="4810125" y="2501837"/>
                </a:lnTo>
                <a:lnTo>
                  <a:pt x="0" y="2501837"/>
                </a:lnTo>
                <a:close/>
              </a:path>
            </a:pathLst>
          </a:custGeom>
          <a:noFill/>
          <a:extLst>
            <a:ext uri="{909E8E84-426E-40DD-AFC4-6F175D3DCCD1}">
              <a14:hiddenFill xmlns:a14="http://schemas.microsoft.com/office/drawing/2010/main">
                <a:solidFill>
                  <a:srgbClr val="FFFFFF"/>
                </a:solidFill>
              </a14:hiddenFill>
            </a:ext>
          </a:extLst>
        </p:spPr>
      </p:pic>
      <p:pic>
        <p:nvPicPr>
          <p:cNvPr id="6" name="Picture 2" descr="Womens 80s Fashion Teal Shell Suit Costume">
            <a:extLst>
              <a:ext uri="{FF2B5EF4-FFF2-40B4-BE49-F238E27FC236}">
                <a16:creationId xmlns:a16="http://schemas.microsoft.com/office/drawing/2014/main" id="{FB307EAF-0106-D538-3AE5-B6F19A5B9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6216" r="-1" b="28978"/>
          <a:stretch/>
        </p:blipFill>
        <p:spPr bwMode="auto">
          <a:xfrm>
            <a:off x="5278865" y="2663706"/>
            <a:ext cx="4626927" cy="4197911"/>
          </a:xfrm>
          <a:custGeom>
            <a:avLst/>
            <a:gdLst/>
            <a:ahLst/>
            <a:cxnLst/>
            <a:rect l="l" t="t" r="r" b="b"/>
            <a:pathLst>
              <a:path w="4626927" h="4197911">
                <a:moveTo>
                  <a:pt x="1945141" y="0"/>
                </a:moveTo>
                <a:lnTo>
                  <a:pt x="1951364" y="0"/>
                </a:lnTo>
                <a:lnTo>
                  <a:pt x="3141155" y="0"/>
                </a:lnTo>
                <a:lnTo>
                  <a:pt x="4626927" y="0"/>
                </a:lnTo>
                <a:lnTo>
                  <a:pt x="2681786" y="4197911"/>
                </a:lnTo>
                <a:lnTo>
                  <a:pt x="0" y="4197911"/>
                </a:lnTo>
                <a:close/>
              </a:path>
            </a:pathLst>
          </a:custGeom>
          <a:noFill/>
          <a:extLst>
            <a:ext uri="{909E8E84-426E-40DD-AFC4-6F175D3DCCD1}">
              <a14:hiddenFill xmlns:a14="http://schemas.microsoft.com/office/drawing/2010/main">
                <a:solidFill>
                  <a:srgbClr val="FFFFFF"/>
                </a:solidFill>
              </a14:hiddenFill>
            </a:ext>
          </a:extLst>
        </p:spPr>
      </p:pic>
      <p:sp>
        <p:nvSpPr>
          <p:cNvPr id="20" name="Freeform 11">
            <a:extLst>
              <a:ext uri="{FF2B5EF4-FFF2-40B4-BE49-F238E27FC236}">
                <a16:creationId xmlns:a16="http://schemas.microsoft.com/office/drawing/2014/main" id="{32F4D216-10B7-4DCA-A0A1-068E9E32F4F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2660091"/>
            <a:ext cx="7122523" cy="4197911"/>
          </a:xfrm>
          <a:custGeom>
            <a:avLst/>
            <a:gdLst>
              <a:gd name="connsiteX0" fmla="*/ 0 w 7122523"/>
              <a:gd name="connsiteY0" fmla="*/ 4197911 h 4197911"/>
              <a:gd name="connsiteX1" fmla="*/ 7122523 w 7122523"/>
              <a:gd name="connsiteY1" fmla="*/ 4197911 h 4197911"/>
              <a:gd name="connsiteX2" fmla="*/ 5177382 w 7122523"/>
              <a:gd name="connsiteY2" fmla="*/ 0 h 4197911"/>
              <a:gd name="connsiteX3" fmla="*/ 5171159 w 7122523"/>
              <a:gd name="connsiteY3" fmla="*/ 0 h 4197911"/>
              <a:gd name="connsiteX4" fmla="*/ 3981368 w 7122523"/>
              <a:gd name="connsiteY4" fmla="*/ 0 h 4197911"/>
              <a:gd name="connsiteX5" fmla="*/ 2331323 w 7122523"/>
              <a:gd name="connsiteY5" fmla="*/ 0 h 4197911"/>
              <a:gd name="connsiteX6" fmla="*/ 0 w 7122523"/>
              <a:gd name="connsiteY6" fmla="*/ 0 h 4197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2523" h="4197911">
                <a:moveTo>
                  <a:pt x="0" y="4197911"/>
                </a:moveTo>
                <a:lnTo>
                  <a:pt x="7122523" y="4197911"/>
                </a:lnTo>
                <a:lnTo>
                  <a:pt x="5177382" y="0"/>
                </a:lnTo>
                <a:lnTo>
                  <a:pt x="5171159" y="0"/>
                </a:lnTo>
                <a:lnTo>
                  <a:pt x="3981368" y="0"/>
                </a:lnTo>
                <a:lnTo>
                  <a:pt x="2331323" y="0"/>
                </a:lnTo>
                <a:lnTo>
                  <a:pt x="0"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22" descr="Every 1980s Cartoon Ever - YouTube">
            <a:extLst>
              <a:ext uri="{FF2B5EF4-FFF2-40B4-BE49-F238E27FC236}">
                <a16:creationId xmlns:a16="http://schemas.microsoft.com/office/drawing/2014/main" id="{51A9EB06-C2B7-8878-D09F-620A3A2AED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0176" r="7618" b="-3"/>
          <a:stretch/>
        </p:blipFill>
        <p:spPr bwMode="auto">
          <a:xfrm>
            <a:off x="4675537" y="-1"/>
            <a:ext cx="3677817" cy="2505456"/>
          </a:xfrm>
          <a:custGeom>
            <a:avLst/>
            <a:gdLst/>
            <a:ahLst/>
            <a:cxnLst/>
            <a:rect l="l" t="t" r="r" b="b"/>
            <a:pathLst>
              <a:path w="3677817" h="2505456">
                <a:moveTo>
                  <a:pt x="1160926" y="0"/>
                </a:moveTo>
                <a:lnTo>
                  <a:pt x="3677817" y="0"/>
                </a:lnTo>
                <a:lnTo>
                  <a:pt x="2516891" y="2505456"/>
                </a:lnTo>
                <a:lnTo>
                  <a:pt x="0" y="2505456"/>
                </a:lnTo>
                <a:close/>
              </a:path>
            </a:pathLst>
          </a:custGeom>
          <a:noFill/>
          <a:extLst>
            <a:ext uri="{909E8E84-426E-40DD-AFC4-6F175D3DCCD1}">
              <a14:hiddenFill xmlns:a14="http://schemas.microsoft.com/office/drawing/2010/main">
                <a:solidFill>
                  <a:srgbClr val="FFFFFF"/>
                </a:solidFill>
              </a14:hiddenFill>
            </a:ext>
          </a:extLst>
        </p:spPr>
      </p:pic>
      <p:pic>
        <p:nvPicPr>
          <p:cNvPr id="4" name="Picture 6" descr="80s fashion: The best outfits of the ...">
            <a:extLst>
              <a:ext uri="{FF2B5EF4-FFF2-40B4-BE49-F238E27FC236}">
                <a16:creationId xmlns:a16="http://schemas.microsoft.com/office/drawing/2014/main" id="{3CC87947-38CD-6D68-1F56-13FABD9FD2A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t="2462" r="-1" b="23793"/>
          <a:stretch/>
        </p:blipFill>
        <p:spPr bwMode="auto">
          <a:xfrm>
            <a:off x="2280734" y="2"/>
            <a:ext cx="3393943" cy="2502843"/>
          </a:xfrm>
          <a:custGeom>
            <a:avLst/>
            <a:gdLst/>
            <a:ahLst/>
            <a:cxnLst/>
            <a:rect l="l" t="t" r="r" b="b"/>
            <a:pathLst>
              <a:path w="3393943" h="2502843">
                <a:moveTo>
                  <a:pt x="1159715" y="0"/>
                </a:moveTo>
                <a:lnTo>
                  <a:pt x="3393943" y="0"/>
                </a:lnTo>
                <a:lnTo>
                  <a:pt x="2234228" y="2502843"/>
                </a:lnTo>
                <a:lnTo>
                  <a:pt x="0" y="2502843"/>
                </a:lnTo>
                <a:close/>
              </a:path>
            </a:pathLst>
          </a:custGeom>
          <a:noFill/>
          <a:extLst>
            <a:ext uri="{909E8E84-426E-40DD-AFC4-6F175D3DCCD1}">
              <a14:hiddenFill xmlns:a14="http://schemas.microsoft.com/office/drawing/2010/main">
                <a:solidFill>
                  <a:srgbClr val="FFFFFF"/>
                </a:solidFill>
              </a14:hiddenFill>
            </a:ext>
          </a:extLst>
        </p:spPr>
      </p:pic>
      <p:pic>
        <p:nvPicPr>
          <p:cNvPr id="7" name="Picture 20" descr="The history of the Walkman: 35 years of ...">
            <a:extLst>
              <a:ext uri="{FF2B5EF4-FFF2-40B4-BE49-F238E27FC236}">
                <a16:creationId xmlns:a16="http://schemas.microsoft.com/office/drawing/2014/main" id="{3802B70C-139D-778F-68EF-80A6C0BA47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8291" r="6337" b="-2"/>
          <a:stretch/>
        </p:blipFill>
        <p:spPr bwMode="auto">
          <a:xfrm>
            <a:off x="3" y="-6235"/>
            <a:ext cx="3255403" cy="2505456"/>
          </a:xfrm>
          <a:custGeom>
            <a:avLst/>
            <a:gdLst/>
            <a:ahLst/>
            <a:cxnLst/>
            <a:rect l="l" t="t" r="r" b="b"/>
            <a:pathLst>
              <a:path w="3255403" h="2505456">
                <a:moveTo>
                  <a:pt x="0" y="0"/>
                </a:moveTo>
                <a:lnTo>
                  <a:pt x="3255403" y="0"/>
                </a:lnTo>
                <a:lnTo>
                  <a:pt x="2094477" y="2505456"/>
                </a:lnTo>
                <a:lnTo>
                  <a:pt x="0" y="2505456"/>
                </a:lnTo>
                <a:close/>
              </a:path>
            </a:pathLst>
          </a:custGeom>
          <a:noFill/>
          <a:extLst>
            <a:ext uri="{909E8E84-426E-40DD-AFC4-6F175D3DCCD1}">
              <a14:hiddenFill xmlns:a14="http://schemas.microsoft.com/office/drawing/2010/main">
                <a:solidFill>
                  <a:srgbClr val="FFFFFF"/>
                </a:solidFill>
              </a14:hiddenFill>
            </a:ext>
          </a:extLst>
        </p:spPr>
      </p:pic>
      <p:pic>
        <p:nvPicPr>
          <p:cNvPr id="5" name="Picture 26" descr="Discovered | Top 5 '80s Cartoons That ...">
            <a:extLst>
              <a:ext uri="{FF2B5EF4-FFF2-40B4-BE49-F238E27FC236}">
                <a16:creationId xmlns:a16="http://schemas.microsoft.com/office/drawing/2014/main" id="{46201F25-6DC7-F74D-117B-194CC2B8E64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l="28053" r="19561" b="2"/>
          <a:stretch/>
        </p:blipFill>
        <p:spPr bwMode="auto">
          <a:xfrm>
            <a:off x="8264962" y="2660089"/>
            <a:ext cx="3927039" cy="4197911"/>
          </a:xfrm>
          <a:custGeom>
            <a:avLst/>
            <a:gdLst/>
            <a:ahLst/>
            <a:cxnLst/>
            <a:rect l="l" t="t" r="r" b="b"/>
            <a:pathLst>
              <a:path w="3927039" h="4197911">
                <a:moveTo>
                  <a:pt x="1945141" y="0"/>
                </a:moveTo>
                <a:lnTo>
                  <a:pt x="1951364" y="0"/>
                </a:lnTo>
                <a:lnTo>
                  <a:pt x="3141155" y="0"/>
                </a:lnTo>
                <a:lnTo>
                  <a:pt x="3927039" y="0"/>
                </a:lnTo>
                <a:lnTo>
                  <a:pt x="3927039" y="4194293"/>
                </a:lnTo>
                <a:lnTo>
                  <a:pt x="2683462" y="4194293"/>
                </a:lnTo>
                <a:lnTo>
                  <a:pt x="2681786" y="4197911"/>
                </a:lnTo>
                <a:lnTo>
                  <a:pt x="0" y="4197911"/>
                </a:lnTo>
                <a:close/>
              </a:path>
            </a:pathLst>
          </a:custGeom>
          <a:noFill/>
          <a:extLst>
            <a:ext uri="{909E8E84-426E-40DD-AFC4-6F175D3DCCD1}">
              <a14:hiddenFill xmlns:a14="http://schemas.microsoft.com/office/drawing/2010/main">
                <a:solidFill>
                  <a:srgbClr val="FFFFFF"/>
                </a:solidFill>
              </a14:hiddenFill>
            </a:ext>
          </a:extLst>
        </p:spPr>
      </p:pic>
      <p:pic>
        <p:nvPicPr>
          <p:cNvPr id="12" name="Picture 16" descr="Flying Saucers | The Sweetie Jar">
            <a:extLst>
              <a:ext uri="{FF2B5EF4-FFF2-40B4-BE49-F238E27FC236}">
                <a16:creationId xmlns:a16="http://schemas.microsoft.com/office/drawing/2014/main" id="{403AEEC8-CBDE-F028-A56C-8F0C685DA20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2663706"/>
            <a:ext cx="2038350" cy="223837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4" descr="11 forgotten cartoons from the 80s you ...">
            <a:extLst>
              <a:ext uri="{FF2B5EF4-FFF2-40B4-BE49-F238E27FC236}">
                <a16:creationId xmlns:a16="http://schemas.microsoft.com/office/drawing/2014/main" id="{5253174E-AB4D-F3DA-1E39-6F98A234FFC1}"/>
              </a:ext>
            </a:extLst>
          </p:cNvPr>
          <p:cNvPicPr>
            <a:picLocks noGrp="1" noChangeAspect="1" noChangeArrowheads="1"/>
          </p:cNvPicPr>
          <p:nvPr>
            <p:ph idx="1"/>
          </p:nvPr>
        </p:nvPicPr>
        <p:blipFill>
          <a:blip r:embed="rId9">
            <a:extLst>
              <a:ext uri="{28A0092B-C50C-407E-A947-70E740481C1C}">
                <a14:useLocalDpi xmlns:a14="http://schemas.microsoft.com/office/drawing/2010/main" val="0"/>
              </a:ext>
            </a:extLst>
          </a:blip>
          <a:srcRect/>
          <a:stretch>
            <a:fillRect/>
          </a:stretch>
        </p:blipFill>
        <p:spPr bwMode="auto">
          <a:xfrm>
            <a:off x="0" y="4902080"/>
            <a:ext cx="2038350" cy="1955919"/>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Funny 80s Lover Gift Idea Design ...">
            <a:extLst>
              <a:ext uri="{FF2B5EF4-FFF2-40B4-BE49-F238E27FC236}">
                <a16:creationId xmlns:a16="http://schemas.microsoft.com/office/drawing/2014/main" id="{A985FA3C-B8E2-CFEE-9561-F495BE58D61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95597" y="2940598"/>
            <a:ext cx="2682053" cy="3218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4173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B32096-8DA1-4FA7-84B2-C66ADF6B5EE6}"/>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E8337948-69CE-00F9-7685-FD71E22DFBC9}"/>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5B46646A-1DA1-C53C-E003-223EE29D4329}"/>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F12F0E25-B384-7DC9-BEF8-7C1EC333CBFB}"/>
              </a:ext>
            </a:extLst>
          </p:cNvPr>
          <p:cNvSpPr/>
          <p:nvPr/>
        </p:nvSpPr>
        <p:spPr>
          <a:xfrm>
            <a:off x="432338" y="369337"/>
            <a:ext cx="10205872" cy="3877985"/>
          </a:xfrm>
          <a:prstGeom prst="rect">
            <a:avLst/>
          </a:prstGeom>
          <a:noFill/>
        </p:spPr>
        <p:txBody>
          <a:bodyPr wrap="square" lIns="91440" tIns="45720" rIns="91440" bIns="45720">
            <a:spAutoFit/>
          </a:bodyPr>
          <a:lstStyle/>
          <a:p>
            <a:pPr algn="ctr"/>
            <a:r>
              <a:rPr lang="en-US" sz="4800" dirty="0">
                <a:ln w="0"/>
                <a:solidFill>
                  <a:srgbClr val="292C5F"/>
                </a:solidFill>
              </a:rPr>
              <a:t>Jeenakumari Chauhan &gt;</a:t>
            </a:r>
          </a:p>
          <a:p>
            <a:pPr algn="ctr"/>
            <a:endParaRPr lang="en-US" sz="4800" dirty="0">
              <a:ln w="0"/>
              <a:solidFill>
                <a:srgbClr val="292C5F"/>
              </a:solidFill>
            </a:endParaRPr>
          </a:p>
          <a:p>
            <a:pPr algn="ctr"/>
            <a:r>
              <a:rPr lang="en-US" sz="4800" dirty="0">
                <a:ln w="0"/>
                <a:solidFill>
                  <a:srgbClr val="292C5F"/>
                </a:solidFill>
              </a:rPr>
              <a:t>Jeena Chauhan </a:t>
            </a:r>
          </a:p>
          <a:p>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pic>
        <p:nvPicPr>
          <p:cNvPr id="6146" name="Picture 2" descr="Indian Hindu Naming Ceremony ...">
            <a:extLst>
              <a:ext uri="{FF2B5EF4-FFF2-40B4-BE49-F238E27FC236}">
                <a16:creationId xmlns:a16="http://schemas.microsoft.com/office/drawing/2014/main" id="{8B7E200F-C955-2C27-313F-FA0BA2ED4B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055" y="3429000"/>
            <a:ext cx="3689148" cy="245496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Our cultural heritage is our identity ...">
            <a:extLst>
              <a:ext uri="{FF2B5EF4-FFF2-40B4-BE49-F238E27FC236}">
                <a16:creationId xmlns:a16="http://schemas.microsoft.com/office/drawing/2014/main" id="{81477495-2256-C597-9FCE-7510969271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3429001"/>
            <a:ext cx="4030639" cy="2454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382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 descr="Call it 'Glow &amp; Lovely' or 'Fair ...">
            <a:extLst>
              <a:ext uri="{FF2B5EF4-FFF2-40B4-BE49-F238E27FC236}">
                <a16:creationId xmlns:a16="http://schemas.microsoft.com/office/drawing/2014/main" id="{93424AF0-3D09-78E6-73A0-A1D2CE1BA9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7937" b="1"/>
          <a:stretch/>
        </p:blipFill>
        <p:spPr bwMode="auto">
          <a:xfrm>
            <a:off x="457202" y="500656"/>
            <a:ext cx="3683111" cy="1878331"/>
          </a:xfrm>
          <a:prstGeom prst="rect">
            <a:avLst/>
          </a:prstGeom>
          <a:noFill/>
          <a:extLst>
            <a:ext uri="{909E8E84-426E-40DD-AFC4-6F175D3DCCD1}">
              <a14:hiddenFill xmlns:a14="http://schemas.microsoft.com/office/drawing/2010/main">
                <a:solidFill>
                  <a:srgbClr val="FFFFFF"/>
                </a:solidFill>
              </a14:hiddenFill>
            </a:ext>
          </a:extLst>
        </p:spPr>
      </p:pic>
      <p:sp>
        <p:nvSpPr>
          <p:cNvPr id="11278" name="Rectangle 11277">
            <a:extLst>
              <a:ext uri="{FF2B5EF4-FFF2-40B4-BE49-F238E27FC236}">
                <a16:creationId xmlns:a16="http://schemas.microsoft.com/office/drawing/2014/main" id="{112839B5-6527-4FE1-B5CA-71D5FFC47C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752928"/>
            <a:ext cx="7566298" cy="7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80" name="Rectangle 11279">
            <a:extLst>
              <a:ext uri="{FF2B5EF4-FFF2-40B4-BE49-F238E27FC236}">
                <a16:creationId xmlns:a16="http://schemas.microsoft.com/office/drawing/2014/main" id="{089B37F3-721E-4809-A50E-9EE306404ED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46483" y="0"/>
            <a:ext cx="73152" cy="278892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6" descr="White British pupils fall behind ethnic ...">
            <a:extLst>
              <a:ext uri="{FF2B5EF4-FFF2-40B4-BE49-F238E27FC236}">
                <a16:creationId xmlns:a16="http://schemas.microsoft.com/office/drawing/2014/main" id="{B8CB1567-F210-6E7E-2DE2-A282A7355F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 b="4119"/>
          <a:stretch/>
        </p:blipFill>
        <p:spPr bwMode="auto">
          <a:xfrm>
            <a:off x="4844092" y="524779"/>
            <a:ext cx="2416551" cy="18388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Bounty Barra Helada – Kalise para todos">
            <a:extLst>
              <a:ext uri="{FF2B5EF4-FFF2-40B4-BE49-F238E27FC236}">
                <a16:creationId xmlns:a16="http://schemas.microsoft.com/office/drawing/2014/main" id="{87BB63C6-062B-9648-1827-1800175FB3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22818" r="2" b="26212"/>
          <a:stretch/>
        </p:blipFill>
        <p:spPr bwMode="auto">
          <a:xfrm>
            <a:off x="531906" y="4083851"/>
            <a:ext cx="2414016" cy="1230448"/>
          </a:xfrm>
          <a:prstGeom prst="rect">
            <a:avLst/>
          </a:prstGeom>
          <a:noFill/>
          <a:extLst>
            <a:ext uri="{909E8E84-426E-40DD-AFC4-6F175D3DCCD1}">
              <a14:hiddenFill xmlns:a14="http://schemas.microsoft.com/office/drawing/2010/main">
                <a:solidFill>
                  <a:srgbClr val="FFFFFF"/>
                </a:solidFill>
              </a14:hiddenFill>
            </a:ext>
          </a:extLst>
        </p:spPr>
      </p:pic>
      <p:sp>
        <p:nvSpPr>
          <p:cNvPr id="11282" name="Rectangle 11281">
            <a:extLst>
              <a:ext uri="{FF2B5EF4-FFF2-40B4-BE49-F238E27FC236}">
                <a16:creationId xmlns:a16="http://schemas.microsoft.com/office/drawing/2014/main" id="{6F32C1A4-2AC7-48CB-9AB7-B80470C0FD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3627" y="2779776"/>
            <a:ext cx="73152" cy="40782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descr="The square peg in the round hole? Part ...">
            <a:extLst>
              <a:ext uri="{FF2B5EF4-FFF2-40B4-BE49-F238E27FC236}">
                <a16:creationId xmlns:a16="http://schemas.microsoft.com/office/drawing/2014/main" id="{D5D1C7B0-74B4-BF15-DF0B-9B2A23FA83E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6174" r="15554" b="-2"/>
          <a:stretch/>
        </p:blipFill>
        <p:spPr bwMode="auto">
          <a:xfrm>
            <a:off x="3589389" y="3138427"/>
            <a:ext cx="3671254" cy="3121295"/>
          </a:xfrm>
          <a:prstGeom prst="rect">
            <a:avLst/>
          </a:prstGeom>
          <a:noFill/>
          <a:extLst>
            <a:ext uri="{909E8E84-426E-40DD-AFC4-6F175D3DCCD1}">
              <a14:hiddenFill xmlns:a14="http://schemas.microsoft.com/office/drawing/2010/main">
                <a:solidFill>
                  <a:srgbClr val="FFFFFF"/>
                </a:solidFill>
              </a14:hiddenFill>
            </a:ext>
          </a:extLst>
        </p:spPr>
      </p:pic>
      <p:sp>
        <p:nvSpPr>
          <p:cNvPr id="11284" name="Rectangle 11283">
            <a:extLst>
              <a:ext uri="{FF2B5EF4-FFF2-40B4-BE49-F238E27FC236}">
                <a16:creationId xmlns:a16="http://schemas.microsoft.com/office/drawing/2014/main" id="{BE12D8E2-6088-4997-A8C6-1794DA9E1D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813" y="0"/>
            <a:ext cx="731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4" descr="Coconut - mature - My Exotic Fruit ...">
            <a:extLst>
              <a:ext uri="{FF2B5EF4-FFF2-40B4-BE49-F238E27FC236}">
                <a16:creationId xmlns:a16="http://schemas.microsoft.com/office/drawing/2014/main" id="{2E987775-31AE-87F7-57B4-C83AFF01ACD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t="17070" r="1" b="15836"/>
          <a:stretch/>
        </p:blipFill>
        <p:spPr bwMode="auto">
          <a:xfrm>
            <a:off x="7853268" y="1068965"/>
            <a:ext cx="3567362" cy="1818325"/>
          </a:xfrm>
          <a:prstGeom prst="rect">
            <a:avLst/>
          </a:prstGeom>
          <a:noFill/>
          <a:extLst>
            <a:ext uri="{909E8E84-426E-40DD-AFC4-6F175D3DCCD1}">
              <a14:hiddenFill xmlns:a14="http://schemas.microsoft.com/office/drawing/2010/main">
                <a:solidFill>
                  <a:srgbClr val="FFFFFF"/>
                </a:solidFill>
              </a14:hiddenFill>
            </a:ext>
          </a:extLst>
        </p:spPr>
      </p:pic>
      <p:sp>
        <p:nvSpPr>
          <p:cNvPr id="11286" name="Rectangle 11285">
            <a:extLst>
              <a:ext uri="{FF2B5EF4-FFF2-40B4-BE49-F238E27FC236}">
                <a16:creationId xmlns:a16="http://schemas.microsoft.com/office/drawing/2014/main" id="{FAF10F47-1605-47C5-AE58-9062909ADA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299" y="3862989"/>
            <a:ext cx="4625702" cy="7315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70" name="Picture 6" descr="Fitting in vs Belonging">
            <a:extLst>
              <a:ext uri="{FF2B5EF4-FFF2-40B4-BE49-F238E27FC236}">
                <a16:creationId xmlns:a16="http://schemas.microsoft.com/office/drawing/2014/main" id="{6B45F8CA-0F64-C685-8746-378F5375D1B6}"/>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7859544" y="4172622"/>
            <a:ext cx="3554287" cy="2227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107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55CAA67-05CC-F1B0-A9CC-CB13CC83684E}"/>
              </a:ext>
            </a:extLst>
          </p:cNvPr>
          <p:cNvSpPr/>
          <p:nvPr/>
        </p:nvSpPr>
        <p:spPr>
          <a:xfrm>
            <a:off x="2048584" y="211327"/>
            <a:ext cx="7473937" cy="6247864"/>
          </a:xfrm>
          <a:prstGeom prst="rect">
            <a:avLst/>
          </a:prstGeom>
          <a:noFill/>
        </p:spPr>
        <p:txBody>
          <a:bodyPr wrap="square" lIns="91440" tIns="45720" rIns="91440" bIns="45720">
            <a:spAutoFit/>
          </a:bodyPr>
          <a:lstStyle/>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 Brave</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 curious</a:t>
            </a:r>
          </a:p>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Leaders of Action</a:t>
            </a:r>
          </a:p>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Equity Ambassadors</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Choose to -shift or shatter</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See and nurture the potential</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Explore the iceberg</a:t>
            </a:r>
          </a:p>
          <a:p>
            <a:pPr algn="ct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Small acts or actions matter</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 champions of Hope</a:t>
            </a:r>
            <a:r>
              <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 </a:t>
            </a:r>
          </a:p>
          <a:p>
            <a:pPr algn="ctr"/>
            <a:r>
              <a:rPr lang="en-US" sz="40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We all want to belong</a:t>
            </a:r>
            <a:endParaRPr lang="en-US" sz="4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15362" name="Picture 2" descr="Be brave and kind badges - Kool Badges">
            <a:extLst>
              <a:ext uri="{FF2B5EF4-FFF2-40B4-BE49-F238E27FC236}">
                <a16:creationId xmlns:a16="http://schemas.microsoft.com/office/drawing/2014/main" id="{8634842B-D94F-452B-3656-2DB744877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103" y="201091"/>
            <a:ext cx="2762757" cy="2762757"/>
          </a:xfrm>
          <a:prstGeom prst="rect">
            <a:avLst/>
          </a:prstGeom>
          <a:noFill/>
          <a:extLst>
            <a:ext uri="{909E8E84-426E-40DD-AFC4-6F175D3DCCD1}">
              <a14:hiddenFill xmlns:a14="http://schemas.microsoft.com/office/drawing/2010/main">
                <a:solidFill>
                  <a:srgbClr val="FFFFFF"/>
                </a:solidFill>
              </a14:hiddenFill>
            </a:ext>
          </a:extLst>
        </p:spPr>
      </p:pic>
      <p:pic>
        <p:nvPicPr>
          <p:cNvPr id="15364" name="Picture 4" descr="Be Curious">
            <a:extLst>
              <a:ext uri="{FF2B5EF4-FFF2-40B4-BE49-F238E27FC236}">
                <a16:creationId xmlns:a16="http://schemas.microsoft.com/office/drawing/2014/main" id="{8C518C48-12CC-FFBD-C119-CCF05E7A25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521" y="3429000"/>
            <a:ext cx="2669479" cy="3268639"/>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Hope Icon With Dove And Olive Leaf ...">
            <a:extLst>
              <a:ext uri="{FF2B5EF4-FFF2-40B4-BE49-F238E27FC236}">
                <a16:creationId xmlns:a16="http://schemas.microsoft.com/office/drawing/2014/main" id="{392EBB02-21F8-8300-78E5-70414E5671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37381" y="409045"/>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9067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2608F7-3A9B-1FD1-771D-5524B953F128}"/>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651DAE1D-A10E-C85D-2EBE-33E607147334}"/>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BC691C02-7E03-040F-A42D-6AA994E790EC}"/>
              </a:ext>
            </a:extLst>
          </p:cNvPr>
          <p:cNvSpPr/>
          <p:nvPr/>
        </p:nvSpPr>
        <p:spPr>
          <a:xfrm>
            <a:off x="199682" y="626571"/>
            <a:ext cx="11164837" cy="7571303"/>
          </a:xfrm>
          <a:prstGeom prst="rect">
            <a:avLst/>
          </a:prstGeom>
          <a:noFill/>
        </p:spPr>
        <p:txBody>
          <a:bodyPr wrap="square" lIns="91440" tIns="45720" rIns="91440" bIns="45720">
            <a:spAutoFit/>
          </a:bodyPr>
          <a:lstStyle/>
          <a:p>
            <a:pPr marL="685800" indent="-685800">
              <a:buFontTx/>
              <a:buChar char="-"/>
            </a:pPr>
            <a:r>
              <a:rPr lang="en-US" sz="4800" dirty="0">
                <a:ln w="0"/>
                <a:solidFill>
                  <a:srgbClr val="292C5F"/>
                </a:solidFill>
              </a:rPr>
              <a:t>How are you feeling?</a:t>
            </a:r>
          </a:p>
          <a:p>
            <a:pPr marL="685800" indent="-685800">
              <a:buFontTx/>
              <a:buChar char="-"/>
            </a:pPr>
            <a:r>
              <a:rPr lang="en-US" sz="4800" dirty="0">
                <a:ln w="0"/>
                <a:solidFill>
                  <a:srgbClr val="292C5F"/>
                </a:solidFill>
              </a:rPr>
              <a:t>What resonated with you? </a:t>
            </a:r>
          </a:p>
          <a:p>
            <a:pPr marL="685800" indent="-685800">
              <a:buFontTx/>
              <a:buChar char="-"/>
            </a:pPr>
            <a:r>
              <a:rPr lang="en-US" sz="4800" dirty="0">
                <a:ln w="0"/>
                <a:solidFill>
                  <a:srgbClr val="292C5F"/>
                </a:solidFill>
              </a:rPr>
              <a:t>What made you feel uncomfortable?</a:t>
            </a:r>
          </a:p>
          <a:p>
            <a:pPr marL="685800" indent="-685800">
              <a:buFontTx/>
              <a:buChar char="-"/>
            </a:pPr>
            <a:r>
              <a:rPr lang="en-US" sz="4800" dirty="0">
                <a:ln w="0"/>
                <a:solidFill>
                  <a:srgbClr val="292C5F"/>
                </a:solidFill>
              </a:rPr>
              <a:t>What surprised you?</a:t>
            </a:r>
          </a:p>
          <a:p>
            <a:pPr marL="685800" indent="-685800">
              <a:buFontTx/>
              <a:buChar char="-"/>
            </a:pPr>
            <a:endParaRPr lang="en-US" sz="4800" dirty="0">
              <a:ln w="0"/>
              <a:solidFill>
                <a:srgbClr val="292C5F"/>
              </a:solidFill>
            </a:endParaRPr>
          </a:p>
          <a:p>
            <a:pPr marL="685800" indent="-685800">
              <a:buFontTx/>
              <a:buChar char="-"/>
            </a:pPr>
            <a:r>
              <a:rPr lang="en-US" sz="4800" dirty="0">
                <a:ln w="0"/>
                <a:solidFill>
                  <a:srgbClr val="292C5F"/>
                </a:solidFill>
              </a:rPr>
              <a:t>What one thing will you do within the next  10 days as direct result of what you have heard this morning? </a:t>
            </a:r>
          </a:p>
          <a:p>
            <a:pPr marL="685800" indent="-685800">
              <a:buFontTx/>
              <a:buChar char="-"/>
            </a:pPr>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pic>
        <p:nvPicPr>
          <p:cNvPr id="13314" name="Picture 2" descr="Promoting Reflection for Educator ...">
            <a:extLst>
              <a:ext uri="{FF2B5EF4-FFF2-40B4-BE49-F238E27FC236}">
                <a16:creationId xmlns:a16="http://schemas.microsoft.com/office/drawing/2014/main" id="{306B62D9-0E8F-38BD-42DA-4D899A17EB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4327" y="223370"/>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9490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59"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60"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61" name="Rectangle 14360">
            <a:extLst>
              <a:ext uri="{FF2B5EF4-FFF2-40B4-BE49-F238E27FC236}">
                <a16:creationId xmlns:a16="http://schemas.microsoft.com/office/drawing/2014/main" id="{864DE13E-58EB-4475-B79C-0D4FC65123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14342" name="Picture 6" descr="VEVA on X: &quot;Keep Calm, It's #Lunch ...">
            <a:extLst>
              <a:ext uri="{FF2B5EF4-FFF2-40B4-BE49-F238E27FC236}">
                <a16:creationId xmlns:a16="http://schemas.microsoft.com/office/drawing/2014/main" id="{AA666A0C-0F0A-23A1-DDE7-2AEEE2C0219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24892" y="1271251"/>
            <a:ext cx="3972179" cy="4413350"/>
          </a:xfrm>
          <a:prstGeom prst="rect">
            <a:avLst/>
          </a:prstGeom>
          <a:noFill/>
          <a:extLst>
            <a:ext uri="{909E8E84-426E-40DD-AFC4-6F175D3DCCD1}">
              <a14:hiddenFill xmlns:a14="http://schemas.microsoft.com/office/drawing/2010/main">
                <a:solidFill>
                  <a:srgbClr val="FFFFFF"/>
                </a:solidFill>
              </a14:hiddenFill>
            </a:ext>
          </a:extLst>
        </p:spPr>
      </p:pic>
      <p:cxnSp>
        <p:nvCxnSpPr>
          <p:cNvPr id="14358" name="Straight Connector 14357">
            <a:extLst>
              <a:ext uri="{FF2B5EF4-FFF2-40B4-BE49-F238E27FC236}">
                <a16:creationId xmlns:a16="http://schemas.microsoft.com/office/drawing/2014/main" id="{02E9B2EE-76CA-47F3-9977-3F2FCB7FD25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1739239"/>
            <a:ext cx="0" cy="320040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14344" name="Picture 8" descr="Snoopy - Thank you for listening ...">
            <a:extLst>
              <a:ext uri="{FF2B5EF4-FFF2-40B4-BE49-F238E27FC236}">
                <a16:creationId xmlns:a16="http://schemas.microsoft.com/office/drawing/2014/main" id="{68F29E70-7254-E2BD-593D-BBA4BC6979E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47090" y="1119335"/>
            <a:ext cx="4440208" cy="4565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506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877FA1-95C4-0C52-ADB7-8BD50EABADE7}"/>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04EA0AFE-EB52-2E40-6664-F6A4616771E4}"/>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1EAFBD8F-F5A2-1AD0-5C7F-FD58B4D555E9}"/>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5B81E77-7575-2500-45DA-C3ED20D6B189}"/>
              </a:ext>
            </a:extLst>
          </p:cNvPr>
          <p:cNvSpPr/>
          <p:nvPr/>
        </p:nvSpPr>
        <p:spPr>
          <a:xfrm>
            <a:off x="472638" y="808305"/>
            <a:ext cx="10205872" cy="6832640"/>
          </a:xfrm>
          <a:prstGeom prst="rect">
            <a:avLst/>
          </a:prstGeom>
          <a:noFill/>
        </p:spPr>
        <p:txBody>
          <a:bodyPr wrap="square" lIns="91440" tIns="45720" rIns="91440" bIns="45720">
            <a:spAutoFit/>
          </a:bodyPr>
          <a:lstStyle/>
          <a:p>
            <a:r>
              <a:rPr lang="en-US" sz="4800" dirty="0">
                <a:ln w="0"/>
                <a:solidFill>
                  <a:srgbClr val="292C5F"/>
                </a:solidFill>
              </a:rPr>
              <a:t>Khalid to add:</a:t>
            </a:r>
          </a:p>
          <a:p>
            <a:r>
              <a:rPr lang="en-US" sz="4800" dirty="0">
                <a:ln w="0"/>
                <a:solidFill>
                  <a:srgbClr val="292C5F"/>
                </a:solidFill>
              </a:rPr>
              <a:t>The aim of the group &amp; its journey so far…. </a:t>
            </a:r>
          </a:p>
          <a:p>
            <a:pPr marL="685800" indent="-685800">
              <a:buFontTx/>
              <a:buChar char="-"/>
            </a:pPr>
            <a:r>
              <a:rPr lang="en-US" sz="4800" dirty="0">
                <a:ln w="0"/>
                <a:solidFill>
                  <a:srgbClr val="292C5F"/>
                </a:solidFill>
              </a:rPr>
              <a:t>How many members</a:t>
            </a:r>
          </a:p>
          <a:p>
            <a:pPr marL="685800" indent="-685800">
              <a:buFontTx/>
              <a:buChar char="-"/>
            </a:pPr>
            <a:r>
              <a:rPr lang="en-US" sz="4800" dirty="0">
                <a:ln w="0"/>
                <a:solidFill>
                  <a:srgbClr val="292C5F"/>
                </a:solidFill>
              </a:rPr>
              <a:t>Objective</a:t>
            </a:r>
          </a:p>
          <a:p>
            <a:pPr marL="685800" indent="-685800">
              <a:buFontTx/>
              <a:buChar char="-"/>
            </a:pPr>
            <a:r>
              <a:rPr lang="en-US" sz="4800" dirty="0">
                <a:ln w="0"/>
                <a:solidFill>
                  <a:srgbClr val="292C5F"/>
                </a:solidFill>
              </a:rPr>
              <a:t>Meeting how often</a:t>
            </a:r>
          </a:p>
          <a:p>
            <a:pPr marL="685800" indent="-685800">
              <a:buFontTx/>
              <a:buChar char="-"/>
            </a:pPr>
            <a:r>
              <a:rPr lang="en-US" sz="4800" dirty="0">
                <a:ln w="0"/>
                <a:solidFill>
                  <a:srgbClr val="292C5F"/>
                </a:solidFill>
              </a:rPr>
              <a:t>Discussions so far</a:t>
            </a:r>
          </a:p>
          <a:p>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037922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4102B6-06F9-2079-5317-FDA19E97F06C}"/>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8F30A7EC-8206-6B1F-6B5D-079B170AA22B}"/>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25102FB-E5DE-44F0-E4AD-98AF9E0DFFB5}"/>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C8BC4BD7-3E3D-DE18-D386-FFB7A002DDCF}"/>
              </a:ext>
            </a:extLst>
          </p:cNvPr>
          <p:cNvSpPr/>
          <p:nvPr/>
        </p:nvSpPr>
        <p:spPr>
          <a:xfrm>
            <a:off x="567231" y="913408"/>
            <a:ext cx="10205872" cy="8063746"/>
          </a:xfrm>
          <a:prstGeom prst="rect">
            <a:avLst/>
          </a:prstGeom>
          <a:noFill/>
        </p:spPr>
        <p:txBody>
          <a:bodyPr wrap="square" lIns="91440" tIns="45720" rIns="91440" bIns="45720">
            <a:spAutoFit/>
          </a:bodyPr>
          <a:lstStyle/>
          <a:p>
            <a:r>
              <a:rPr lang="en-US" sz="4800" dirty="0">
                <a:ln w="0"/>
                <a:solidFill>
                  <a:srgbClr val="292C5F"/>
                </a:solidFill>
              </a:rPr>
              <a:t>Real Life lived experiences:</a:t>
            </a:r>
          </a:p>
          <a:p>
            <a:endParaRPr lang="en-US" sz="4800" dirty="0">
              <a:ln w="0"/>
              <a:solidFill>
                <a:srgbClr val="292C5F"/>
              </a:solidFill>
            </a:endParaRPr>
          </a:p>
          <a:p>
            <a:r>
              <a:rPr lang="en-US" sz="3200" dirty="0">
                <a:ln w="0"/>
                <a:solidFill>
                  <a:srgbClr val="292C5F"/>
                </a:solidFill>
              </a:rPr>
              <a:t>Please:</a:t>
            </a:r>
          </a:p>
          <a:p>
            <a:pPr marL="685800" indent="-685800">
              <a:buFontTx/>
              <a:buChar char="-"/>
            </a:pPr>
            <a:r>
              <a:rPr lang="en-US" sz="3200" dirty="0">
                <a:ln w="0"/>
                <a:solidFill>
                  <a:srgbClr val="292C5F"/>
                </a:solidFill>
              </a:rPr>
              <a:t>Do not speculate</a:t>
            </a:r>
          </a:p>
          <a:p>
            <a:pPr marL="685800" indent="-685800">
              <a:buFontTx/>
              <a:buChar char="-"/>
            </a:pPr>
            <a:r>
              <a:rPr lang="en-US" sz="3200" dirty="0">
                <a:ln w="0"/>
                <a:solidFill>
                  <a:srgbClr val="292C5F"/>
                </a:solidFill>
              </a:rPr>
              <a:t>Recognise the courage it takes to share</a:t>
            </a:r>
          </a:p>
          <a:p>
            <a:pPr marL="685800" indent="-685800">
              <a:buFontTx/>
              <a:buChar char="-"/>
            </a:pPr>
            <a:r>
              <a:rPr lang="en-US" sz="3200" dirty="0">
                <a:ln w="0"/>
                <a:solidFill>
                  <a:srgbClr val="292C5F"/>
                </a:solidFill>
              </a:rPr>
              <a:t>You will be asked to reflect after these</a:t>
            </a:r>
          </a:p>
          <a:p>
            <a:pPr marL="685800" indent="-685800">
              <a:buFontTx/>
              <a:buChar char="-"/>
            </a:pPr>
            <a:endParaRPr lang="en-US" sz="4800" dirty="0">
              <a:ln w="0"/>
              <a:solidFill>
                <a:srgbClr val="292C5F"/>
              </a:solidFill>
            </a:endParaRPr>
          </a:p>
          <a:p>
            <a:endParaRPr lang="en-US" sz="4800" dirty="0">
              <a:ln w="0"/>
              <a:solidFill>
                <a:srgbClr val="292C5F"/>
              </a:solidFill>
            </a:endParaRPr>
          </a:p>
          <a:p>
            <a:endParaRPr lang="en-US" sz="4800" dirty="0">
              <a:ln w="0"/>
              <a:solidFill>
                <a:srgbClr val="292C5F"/>
              </a:solidFill>
            </a:endParaRPr>
          </a:p>
          <a:p>
            <a:endParaRPr lang="en-US" sz="4800" dirty="0">
              <a:ln w="0"/>
              <a:solidFill>
                <a:srgbClr val="292C5F"/>
              </a:solidFill>
            </a:endParaRPr>
          </a:p>
          <a:p>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pic>
        <p:nvPicPr>
          <p:cNvPr id="1026" name="Picture 2" descr="Be Kind, It's Free Positivity Lettering Sticker">
            <a:extLst>
              <a:ext uri="{FF2B5EF4-FFF2-40B4-BE49-F238E27FC236}">
                <a16:creationId xmlns:a16="http://schemas.microsoft.com/office/drawing/2014/main" id="{D4AEE6CE-6C4A-0771-044D-A47DB889F2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2018" y="4013963"/>
            <a:ext cx="3517468" cy="26285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41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9" name="Rectangle 12298">
            <a:extLst>
              <a:ext uri="{FF2B5EF4-FFF2-40B4-BE49-F238E27FC236}">
                <a16:creationId xmlns:a16="http://schemas.microsoft.com/office/drawing/2014/main" id="{53E60C6D-4E85-4E14-BCDF-BF15C241F7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290" name="Picture 2" descr="Being Uncomfortable ...">
            <a:extLst>
              <a:ext uri="{FF2B5EF4-FFF2-40B4-BE49-F238E27FC236}">
                <a16:creationId xmlns:a16="http://schemas.microsoft.com/office/drawing/2014/main" id="{631536D1-9632-8F60-D583-623E568AD4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0561"/>
          <a:stretch/>
        </p:blipFill>
        <p:spPr bwMode="auto">
          <a:xfrm>
            <a:off x="288552" y="395151"/>
            <a:ext cx="5805924" cy="3618481"/>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a:noFill/>
          <a:extLst>
            <a:ext uri="{909E8E84-426E-40DD-AFC4-6F175D3DCCD1}">
              <a14:hiddenFill xmlns:a14="http://schemas.microsoft.com/office/drawing/2010/main">
                <a:solidFill>
                  <a:srgbClr val="FFFFFF"/>
                </a:solidFill>
              </a14:hiddenFill>
            </a:ext>
          </a:extLst>
        </p:spPr>
      </p:pic>
      <p:sp>
        <p:nvSpPr>
          <p:cNvPr id="12301" name="Freeform: Shape 12300">
            <a:extLst>
              <a:ext uri="{FF2B5EF4-FFF2-40B4-BE49-F238E27FC236}">
                <a16:creationId xmlns:a16="http://schemas.microsoft.com/office/drawing/2014/main" id="{7D42D292-4C48-479B-9E59-E29CD9871C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292" name="Picture 4">
            <a:extLst>
              <a:ext uri="{FF2B5EF4-FFF2-40B4-BE49-F238E27FC236}">
                <a16:creationId xmlns:a16="http://schemas.microsoft.com/office/drawing/2014/main" id="{DEAE4B51-D13E-5E7B-F09C-D211F52340E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83028" y="2676567"/>
            <a:ext cx="5464244" cy="3778824"/>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a:extLst>
            <a:ext uri="{909E8E84-426E-40DD-AFC4-6F175D3DCCD1}">
              <a14:hiddenFill xmlns:a14="http://schemas.microsoft.com/office/drawing/2010/main">
                <a:solidFill>
                  <a:srgbClr val="FFFFFF"/>
                </a:solidFill>
              </a14:hiddenFill>
            </a:ext>
          </a:extLst>
        </p:spPr>
      </p:pic>
      <p:sp>
        <p:nvSpPr>
          <p:cNvPr id="12303" name="Arc 12302">
            <a:extLst>
              <a:ext uri="{FF2B5EF4-FFF2-40B4-BE49-F238E27FC236}">
                <a16:creationId xmlns:a16="http://schemas.microsoft.com/office/drawing/2014/main" id="{533DF362-939D-4EEE-8DC4-6B54607E561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94263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5" name="Slide Background">
            <a:extLst>
              <a:ext uri="{FF2B5EF4-FFF2-40B4-BE49-F238E27FC236}">
                <a16:creationId xmlns:a16="http://schemas.microsoft.com/office/drawing/2014/main" id="{B210AC1D-4063-4C6E-9528-FA9C4C0C18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67" name="Rectangle 1066">
            <a:extLst>
              <a:ext uri="{FF2B5EF4-FFF2-40B4-BE49-F238E27FC236}">
                <a16:creationId xmlns:a16="http://schemas.microsoft.com/office/drawing/2014/main" id="{02F8C595-E68C-4306-AED8-DC7826A0A5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4"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Self Care Stock Illustrations – 49,582 Self Care Stock Illustrations,  Vectors &amp; Clipart - Dreamstime">
            <a:extLst>
              <a:ext uri="{FF2B5EF4-FFF2-40B4-BE49-F238E27FC236}">
                <a16:creationId xmlns:a16="http://schemas.microsoft.com/office/drawing/2014/main" id="{3DD7E28D-E449-3C9C-DEB5-563A55FB4F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681" r="6431"/>
          <a:stretch/>
        </p:blipFill>
        <p:spPr bwMode="auto">
          <a:xfrm>
            <a:off x="367862" y="136632"/>
            <a:ext cx="6180084" cy="6858002"/>
          </a:xfrm>
          <a:prstGeom prst="rect">
            <a:avLst/>
          </a:prstGeom>
          <a:noFill/>
          <a:extLst>
            <a:ext uri="{909E8E84-426E-40DD-AFC4-6F175D3DCCD1}">
              <a14:hiddenFill xmlns:a14="http://schemas.microsoft.com/office/drawing/2010/main">
                <a:solidFill>
                  <a:srgbClr val="FFFFFF"/>
                </a:solidFill>
              </a14:hiddenFill>
            </a:ext>
          </a:extLst>
        </p:spPr>
      </p:pic>
      <p:sp>
        <p:nvSpPr>
          <p:cNvPr id="1055" name="Content Placeholder 1054">
            <a:extLst>
              <a:ext uri="{FF2B5EF4-FFF2-40B4-BE49-F238E27FC236}">
                <a16:creationId xmlns:a16="http://schemas.microsoft.com/office/drawing/2014/main" id="{AC9EE53E-7758-EB85-1220-FFEE43DBB31E}"/>
              </a:ext>
            </a:extLst>
          </p:cNvPr>
          <p:cNvSpPr>
            <a:spLocks noGrp="1"/>
          </p:cNvSpPr>
          <p:nvPr>
            <p:ph idx="1"/>
          </p:nvPr>
        </p:nvSpPr>
        <p:spPr>
          <a:xfrm>
            <a:off x="6915808" y="1271565"/>
            <a:ext cx="4156512" cy="3769835"/>
          </a:xfrm>
        </p:spPr>
        <p:txBody>
          <a:bodyPr anchor="ctr">
            <a:normAutofit/>
          </a:bodyPr>
          <a:lstStyle/>
          <a:p>
            <a:pPr marL="0" indent="0" algn="ctr">
              <a:buNone/>
            </a:pPr>
            <a:r>
              <a:rPr lang="en-US" sz="3600" b="1" dirty="0">
                <a:latin typeface="Cavolini" panose="03000502040302020204" pitchFamily="66" charset="0"/>
                <a:cs typeface="Cavolini" panose="03000502040302020204" pitchFamily="66" charset="0"/>
              </a:rPr>
              <a:t>TAKE CARE OF YOURSELF </a:t>
            </a:r>
          </a:p>
        </p:txBody>
      </p:sp>
    </p:spTree>
    <p:extLst>
      <p:ext uri="{BB962C8B-B14F-4D97-AF65-F5344CB8AC3E}">
        <p14:creationId xmlns:p14="http://schemas.microsoft.com/office/powerpoint/2010/main" val="289079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56E21-6345-2A7A-6CB0-A9B8DA061167}"/>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2464415F-7279-57C6-41C7-C6ACF9F818FE}"/>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39E92898-DEC1-4DA3-5861-490D6D1130EF}"/>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1930425-BD43-3C37-5752-21BD2D66C216}"/>
              </a:ext>
            </a:extLst>
          </p:cNvPr>
          <p:cNvSpPr/>
          <p:nvPr/>
        </p:nvSpPr>
        <p:spPr>
          <a:xfrm>
            <a:off x="567231" y="913408"/>
            <a:ext cx="7640311" cy="5355312"/>
          </a:xfrm>
          <a:prstGeom prst="rect">
            <a:avLst/>
          </a:prstGeom>
          <a:noFill/>
        </p:spPr>
        <p:txBody>
          <a:bodyPr wrap="square" lIns="91440" tIns="45720" rIns="91440" bIns="45720">
            <a:spAutoFit/>
          </a:bodyPr>
          <a:lstStyle/>
          <a:p>
            <a:r>
              <a:rPr lang="en-US" sz="4800" dirty="0">
                <a:ln w="0"/>
                <a:solidFill>
                  <a:srgbClr val="292C5F"/>
                </a:solidFill>
              </a:rPr>
              <a:t>Lived experience 1</a:t>
            </a:r>
            <a:endParaRPr lang="en-US" sz="3200" dirty="0">
              <a:ln w="0"/>
              <a:solidFill>
                <a:srgbClr val="292C5F"/>
              </a:solidFill>
            </a:endParaRPr>
          </a:p>
          <a:p>
            <a:pPr marL="685800" indent="-685800">
              <a:buFontTx/>
              <a:buChar char="-"/>
            </a:pPr>
            <a:endParaRPr lang="en-US" sz="4800" dirty="0">
              <a:ln w="0"/>
              <a:solidFill>
                <a:srgbClr val="292C5F"/>
              </a:solidFill>
            </a:endParaRPr>
          </a:p>
          <a:p>
            <a:r>
              <a:rPr lang="en-GB" sz="2400" b="1" dirty="0">
                <a:effectLst/>
                <a:latin typeface="Calibri" panose="020F0502020204030204" pitchFamily="34" charset="0"/>
                <a:ea typeface="Calibri" panose="020F0502020204030204" pitchFamily="34" charset="0"/>
                <a:cs typeface="Times New Roman" panose="02020603050405020304" pitchFamily="18" charset="0"/>
              </a:rPr>
              <a:t>I am a Black British male of Afro Caribbean heritage; my current role is that of a team manager in children’s services. Originally from South where the majority of my working experiences have been predominantly working in Youth Services in London but in the last 15 years in the North and Midlands. ….. </a:t>
            </a:r>
          </a:p>
          <a:p>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pic>
        <p:nvPicPr>
          <p:cNvPr id="1026" name="Picture 2" descr="Be Kind, It's Free Positivity Lettering Sticker">
            <a:extLst>
              <a:ext uri="{FF2B5EF4-FFF2-40B4-BE49-F238E27FC236}">
                <a16:creationId xmlns:a16="http://schemas.microsoft.com/office/drawing/2014/main" id="{BF9217F5-41D1-FB39-21F5-BDFB8DEB1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542" y="3860075"/>
            <a:ext cx="3517468" cy="262859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dvocacy service – Herefordshire Council">
            <a:extLst>
              <a:ext uri="{FF2B5EF4-FFF2-40B4-BE49-F238E27FC236}">
                <a16:creationId xmlns:a16="http://schemas.microsoft.com/office/drawing/2014/main" id="{446677C3-1A28-A5A2-5465-6C02B84EA6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9178" y="366756"/>
            <a:ext cx="2665832" cy="213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493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51A1BE-049C-091B-D823-0D1556583DED}"/>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CCE0202C-AAE6-283E-99E9-DB429833F18C}"/>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F26CD129-7F16-7CA1-AC1E-4D1687BC7E85}"/>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637BD000-5053-8C38-C1CD-E3E926FD2DC6}"/>
              </a:ext>
            </a:extLst>
          </p:cNvPr>
          <p:cNvSpPr/>
          <p:nvPr/>
        </p:nvSpPr>
        <p:spPr>
          <a:xfrm>
            <a:off x="651314" y="629629"/>
            <a:ext cx="6895898" cy="5355312"/>
          </a:xfrm>
          <a:prstGeom prst="rect">
            <a:avLst/>
          </a:prstGeom>
          <a:noFill/>
        </p:spPr>
        <p:txBody>
          <a:bodyPr wrap="square" lIns="91440" tIns="45720" rIns="91440" bIns="45720">
            <a:spAutoFit/>
          </a:bodyPr>
          <a:lstStyle/>
          <a:p>
            <a:r>
              <a:rPr lang="en-US" sz="4800" dirty="0">
                <a:ln w="0"/>
                <a:solidFill>
                  <a:srgbClr val="292C5F"/>
                </a:solidFill>
              </a:rPr>
              <a:t>Lived experience 2</a:t>
            </a:r>
            <a:endParaRPr lang="en-US" sz="3200" dirty="0">
              <a:ln w="0"/>
              <a:solidFill>
                <a:srgbClr val="292C5F"/>
              </a:solidFill>
            </a:endParaRPr>
          </a:p>
          <a:p>
            <a:endParaRPr lang="en-US" sz="2400" dirty="0">
              <a:ln w="0"/>
              <a:solidFill>
                <a:srgbClr val="292C5F"/>
              </a:solidFill>
            </a:endParaRPr>
          </a:p>
          <a:p>
            <a:endParaRPr lang="en-US" sz="2400" dirty="0">
              <a:ln w="0"/>
              <a:solidFill>
                <a:srgbClr val="292C5F"/>
              </a:solidFill>
            </a:endParaRPr>
          </a:p>
          <a:p>
            <a:r>
              <a:rPr lang="en-GB" sz="2400" b="1" kern="100" dirty="0">
                <a:effectLst/>
                <a:latin typeface="Aptos" panose="020B0004020202020204" pitchFamily="34" charset="0"/>
                <a:ea typeface="Aptos" panose="020B0004020202020204" pitchFamily="34" charset="0"/>
                <a:cs typeface="Times New Roman" panose="02020603050405020304" pitchFamily="18" charset="0"/>
              </a:rPr>
              <a:t>I have spent 25 years in local government, 11 of which have been in senior management roles, including 7 years in Children’s Services. I am a proud man of Black African heritage, a father to four mixed-heritage children, and happily married. ….</a:t>
            </a:r>
            <a:endParaRPr lang="en-US" sz="4800" dirty="0">
              <a:ln w="0"/>
              <a:solidFill>
                <a:srgbClr val="292C5F"/>
              </a:solidFill>
            </a:endParaRPr>
          </a:p>
          <a:p>
            <a:endParaRPr lang="en-US" sz="4800" dirty="0">
              <a:ln w="0"/>
              <a:solidFill>
                <a:srgbClr val="292C5F"/>
              </a:solidFill>
            </a:endParaRPr>
          </a:p>
          <a:p>
            <a:pPr algn="ctr"/>
            <a:endParaRPr lang="en-US" sz="5400" b="0" cap="none" spc="0" dirty="0">
              <a:ln w="0"/>
              <a:solidFill>
                <a:srgbClr val="282A5C"/>
              </a:solidFill>
              <a:effectLst>
                <a:outerShdw blurRad="38100" dist="19050" dir="2700000" algn="tl" rotWithShape="0">
                  <a:schemeClr val="dk1">
                    <a:alpha val="40000"/>
                  </a:schemeClr>
                </a:outerShdw>
              </a:effectLst>
            </a:endParaRPr>
          </a:p>
        </p:txBody>
      </p:sp>
      <p:pic>
        <p:nvPicPr>
          <p:cNvPr id="1026" name="Picture 2" descr="Be Kind, It's Free Positivity Lettering Sticker">
            <a:extLst>
              <a:ext uri="{FF2B5EF4-FFF2-40B4-BE49-F238E27FC236}">
                <a16:creationId xmlns:a16="http://schemas.microsoft.com/office/drawing/2014/main" id="{0E403CD9-BC2E-CBB2-7BA5-39EBAFB88D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7542" y="3860075"/>
            <a:ext cx="3517468" cy="262859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advocacy service – Herefordshire Council">
            <a:extLst>
              <a:ext uri="{FF2B5EF4-FFF2-40B4-BE49-F238E27FC236}">
                <a16:creationId xmlns:a16="http://schemas.microsoft.com/office/drawing/2014/main" id="{ADB4FF70-CD0B-D316-CCB8-113DBDE0FB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9178" y="366756"/>
            <a:ext cx="2665832" cy="213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3382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89A5DC-C9D6-FE0B-858E-7B336D0B2059}"/>
            </a:ext>
          </a:extLst>
        </p:cNvPr>
        <p:cNvGrpSpPr/>
        <p:nvPr/>
      </p:nvGrpSpPr>
      <p:grpSpPr>
        <a:xfrm>
          <a:off x="0" y="0"/>
          <a:ext cx="0" cy="0"/>
          <a:chOff x="0" y="0"/>
          <a:chExt cx="0" cy="0"/>
        </a:xfrm>
      </p:grpSpPr>
      <p:sp>
        <p:nvSpPr>
          <p:cNvPr id="13" name="Rectangle 12">
            <a:extLst>
              <a:ext uri="{FF2B5EF4-FFF2-40B4-BE49-F238E27FC236}">
                <a16:creationId xmlns:a16="http://schemas.microsoft.com/office/drawing/2014/main" id="{2561D2B4-DCC4-D6C3-E449-19B96BA604D3}"/>
              </a:ext>
            </a:extLst>
          </p:cNvPr>
          <p:cNvSpPr/>
          <p:nvPr/>
        </p:nvSpPr>
        <p:spPr>
          <a:xfrm>
            <a:off x="11149781" y="0"/>
            <a:ext cx="1042219" cy="6858000"/>
          </a:xfrm>
          <a:prstGeom prst="rect">
            <a:avLst/>
          </a:prstGeom>
          <a:gradFill flip="none" rotWithShape="1">
            <a:gsLst>
              <a:gs pos="73000">
                <a:srgbClr val="5BC1D4"/>
              </a:gs>
              <a:gs pos="18000">
                <a:schemeClr val="accent1">
                  <a:lumMod val="45000"/>
                  <a:lumOff val="55000"/>
                  <a:alpha val="0"/>
                </a:schemeClr>
              </a:gs>
              <a:gs pos="0">
                <a:schemeClr val="accent1">
                  <a:lumMod val="30000"/>
                  <a:lumOff val="70000"/>
                </a:schemeClr>
              </a:gs>
            </a:gsLst>
            <a:path path="circle">
              <a:fillToRect l="100000" t="100000"/>
            </a:path>
            <a:tileRect r="-100000" b="-100000"/>
          </a:gra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A73EB5C1-4F72-3C8B-5EA8-2E3BCE604A29}"/>
              </a:ext>
            </a:extLst>
          </p:cNvPr>
          <p:cNvSpPr txBox="1"/>
          <p:nvPr/>
        </p:nvSpPr>
        <p:spPr>
          <a:xfrm>
            <a:off x="0" y="6488668"/>
            <a:ext cx="4199419" cy="307777"/>
          </a:xfrm>
          <a:prstGeom prst="rect">
            <a:avLst/>
          </a:prstGeom>
          <a:noFill/>
        </p:spPr>
        <p:txBody>
          <a:bodyPr wrap="none" rtlCol="0">
            <a:spAutoFit/>
          </a:bodyPr>
          <a:lstStyle/>
          <a:p>
            <a:r>
              <a:rPr lang="en-US" sz="1400" dirty="0">
                <a:solidFill>
                  <a:srgbClr val="5BBA9A"/>
                </a:solidFill>
                <a:latin typeface="Arial" panose="020B0604020202020204" pitchFamily="34" charset="0"/>
                <a:cs typeface="Arial" panose="020B0604020202020204" pitchFamily="34" charset="0"/>
              </a:rPr>
              <a:t>Diversity in Children’s Services Leadership Teams </a:t>
            </a:r>
            <a:endParaRPr lang="en-GB" sz="1400" dirty="0">
              <a:solidFill>
                <a:srgbClr val="5BBA9A"/>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08B94502-5E54-C378-ACEE-53DF89D44BDA}"/>
              </a:ext>
            </a:extLst>
          </p:cNvPr>
          <p:cNvSpPr/>
          <p:nvPr/>
        </p:nvSpPr>
        <p:spPr>
          <a:xfrm>
            <a:off x="567231" y="913408"/>
            <a:ext cx="10205872" cy="4524315"/>
          </a:xfrm>
          <a:prstGeom prst="rect">
            <a:avLst/>
          </a:prstGeom>
          <a:noFill/>
        </p:spPr>
        <p:txBody>
          <a:bodyPr wrap="square" lIns="91440" tIns="45720" rIns="91440" bIns="45720">
            <a:spAutoFit/>
          </a:bodyPr>
          <a:lstStyle/>
          <a:p>
            <a:r>
              <a:rPr lang="en-US" sz="4800" dirty="0">
                <a:ln w="0"/>
                <a:solidFill>
                  <a:srgbClr val="292C5F"/>
                </a:solidFill>
              </a:rPr>
              <a:t>Lived experience 3</a:t>
            </a:r>
          </a:p>
          <a:p>
            <a:pPr algn="ctr"/>
            <a:endParaRPr lang="en-US" sz="4800" dirty="0">
              <a:ln w="0"/>
              <a:solidFill>
                <a:srgbClr val="292C5F"/>
              </a:solidFill>
            </a:endParaRPr>
          </a:p>
          <a:p>
            <a:pPr algn="ctr"/>
            <a:endParaRPr lang="en-US" sz="4800" dirty="0">
              <a:ln w="0"/>
              <a:solidFill>
                <a:srgbClr val="292C5F"/>
              </a:solidFill>
            </a:endParaRPr>
          </a:p>
          <a:p>
            <a:pPr algn="ctr"/>
            <a:r>
              <a:rPr lang="en-US" sz="4800" dirty="0">
                <a:ln w="0"/>
                <a:solidFill>
                  <a:srgbClr val="292C5F"/>
                </a:solidFill>
              </a:rPr>
              <a:t>Belonging! </a:t>
            </a:r>
          </a:p>
          <a:p>
            <a:endParaRPr lang="en-US" sz="4800" dirty="0">
              <a:ln w="0"/>
              <a:solidFill>
                <a:srgbClr val="292C5F"/>
              </a:solidFill>
              <a:effectLst>
                <a:outerShdw blurRad="38100" dist="19050" dir="2700000" algn="tl" rotWithShape="0">
                  <a:schemeClr val="dk1">
                    <a:alpha val="40000"/>
                  </a:schemeClr>
                </a:outerShdw>
              </a:effectLst>
            </a:endParaRPr>
          </a:p>
          <a:p>
            <a:endParaRPr lang="en-US" sz="4800" dirty="0">
              <a:ln w="0"/>
              <a:solidFill>
                <a:srgbClr val="292C5F"/>
              </a:solidFill>
              <a:effectLst>
                <a:outerShdw blurRad="38100" dist="19050" dir="2700000" algn="tl" rotWithShape="0">
                  <a:schemeClr val="dk1">
                    <a:alpha val="40000"/>
                  </a:schemeClr>
                </a:outerShdw>
              </a:effectLst>
            </a:endParaRPr>
          </a:p>
        </p:txBody>
      </p:sp>
      <p:pic>
        <p:nvPicPr>
          <p:cNvPr id="3" name="Picture 2" descr="Be Kind, It's Free Positivity Lettering Sticker">
            <a:extLst>
              <a:ext uri="{FF2B5EF4-FFF2-40B4-BE49-F238E27FC236}">
                <a16:creationId xmlns:a16="http://schemas.microsoft.com/office/drawing/2014/main" id="{DC1CA8AE-8102-000D-174F-F3F55CF226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2018" y="4013963"/>
            <a:ext cx="3517468" cy="262859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advocacy service – Herefordshire Council">
            <a:extLst>
              <a:ext uri="{FF2B5EF4-FFF2-40B4-BE49-F238E27FC236}">
                <a16:creationId xmlns:a16="http://schemas.microsoft.com/office/drawing/2014/main" id="{B2C270E6-B233-EB86-92F9-46D7659FE75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9178" y="366756"/>
            <a:ext cx="2665832" cy="2132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968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2" name="Rectangle 2061">
            <a:extLst>
              <a:ext uri="{FF2B5EF4-FFF2-40B4-BE49-F238E27FC236}">
                <a16:creationId xmlns:a16="http://schemas.microsoft.com/office/drawing/2014/main" id="{8950AD4C-6AF3-49F8-94E1-DBCAFB3947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2064" name="Freeform: Shape 2063">
            <a:extLst>
              <a:ext uri="{FF2B5EF4-FFF2-40B4-BE49-F238E27FC236}">
                <a16:creationId xmlns:a16="http://schemas.microsoft.com/office/drawing/2014/main" id="{4F359677-6547-4AEF-BE61-1F63509981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66" name="Freeform: Shape 2065">
            <a:extLst>
              <a:ext uri="{FF2B5EF4-FFF2-40B4-BE49-F238E27FC236}">
                <a16:creationId xmlns:a16="http://schemas.microsoft.com/office/drawing/2014/main" id="{E03EB81F-53EA-4ACC-A424-38FB58A73C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68" name="Freeform: Shape 2067">
            <a:extLst>
              <a:ext uri="{FF2B5EF4-FFF2-40B4-BE49-F238E27FC236}">
                <a16:creationId xmlns:a16="http://schemas.microsoft.com/office/drawing/2014/main" id="{8E7A830E-EB82-4D23-B515-44E41D56430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Picture 8" descr="ThinkHuman - Do your most influential identities exist above or below the  waterline in the Identity Iceberg? Conflict emerges when an organization  does not account for the seen and unseen identities that">
            <a:extLst>
              <a:ext uri="{FF2B5EF4-FFF2-40B4-BE49-F238E27FC236}">
                <a16:creationId xmlns:a16="http://schemas.microsoft.com/office/drawing/2014/main" id="{64442249-208D-C288-D91B-285737C66D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6000" y="1618817"/>
            <a:ext cx="4926391" cy="4423170"/>
          </a:xfrm>
          <a:prstGeom prst="rect">
            <a:avLst/>
          </a:prstGeom>
          <a:noFill/>
          <a:extLst>
            <a:ext uri="{909E8E84-426E-40DD-AFC4-6F175D3DCCD1}">
              <a14:hiddenFill xmlns:a14="http://schemas.microsoft.com/office/drawing/2010/main">
                <a:solidFill>
                  <a:srgbClr val="FFFFFF"/>
                </a:solidFill>
              </a14:hiddenFill>
            </a:ext>
          </a:extLst>
        </p:spPr>
      </p:pic>
      <p:sp>
        <p:nvSpPr>
          <p:cNvPr id="2070" name="Freeform: Shape 2069">
            <a:extLst>
              <a:ext uri="{FF2B5EF4-FFF2-40B4-BE49-F238E27FC236}">
                <a16:creationId xmlns:a16="http://schemas.microsoft.com/office/drawing/2014/main" id="{515AACE5-C50C-49EE-BD63-88D28D4698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072" name="Freeform: Shape 2071">
            <a:extLst>
              <a:ext uri="{FF2B5EF4-FFF2-40B4-BE49-F238E27FC236}">
                <a16:creationId xmlns:a16="http://schemas.microsoft.com/office/drawing/2014/main" id="{4311BE2A-DAA1-49F6-83F6-3D543B8EA4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2052" name="Picture 4" descr="Iceberg Below Images – Browse 619,040 ...">
            <a:extLst>
              <a:ext uri="{FF2B5EF4-FFF2-40B4-BE49-F238E27FC236}">
                <a16:creationId xmlns:a16="http://schemas.microsoft.com/office/drawing/2014/main" id="{0DD1B0FE-255A-0BBC-5B00-DE356A2E1F0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66264" y="1618816"/>
            <a:ext cx="4386142" cy="442317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42482FB-CCFE-9FCE-E3FD-C7A3CEE17D8B}"/>
              </a:ext>
            </a:extLst>
          </p:cNvPr>
          <p:cNvSpPr txBox="1"/>
          <p:nvPr/>
        </p:nvSpPr>
        <p:spPr>
          <a:xfrm>
            <a:off x="1021941" y="663615"/>
            <a:ext cx="5086457" cy="461665"/>
          </a:xfrm>
          <a:prstGeom prst="rect">
            <a:avLst/>
          </a:prstGeom>
          <a:noFill/>
        </p:spPr>
        <p:txBody>
          <a:bodyPr wrap="none" rtlCol="0">
            <a:spAutoFit/>
          </a:bodyPr>
          <a:lstStyle/>
          <a:p>
            <a:r>
              <a:rPr lang="en-US" sz="2400" dirty="0"/>
              <a:t>Be curious, be brave, take an interest….</a:t>
            </a:r>
            <a:endParaRPr lang="en-GB" sz="2400" dirty="0"/>
          </a:p>
        </p:txBody>
      </p:sp>
    </p:spTree>
    <p:extLst>
      <p:ext uri="{BB962C8B-B14F-4D97-AF65-F5344CB8AC3E}">
        <p14:creationId xmlns:p14="http://schemas.microsoft.com/office/powerpoint/2010/main" val="747729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2396</TotalTime>
  <Words>316</Words>
  <Application>Microsoft Office PowerPoint</Application>
  <PresentationFormat>Widescreen</PresentationFormat>
  <Paragraphs>59</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Calibri</vt:lpstr>
      <vt:lpstr>Calibri Light</vt:lpstr>
      <vt:lpstr>Cavolini</vt:lpstr>
      <vt:lpstr>Meiryo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dc:creator>
  <cp:lastModifiedBy>Jodie</cp:lastModifiedBy>
  <cp:revision>20</cp:revision>
  <dcterms:created xsi:type="dcterms:W3CDTF">2025-03-24T12:38:00Z</dcterms:created>
  <dcterms:modified xsi:type="dcterms:W3CDTF">2025-04-03T14:47:51Z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