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9" r:id="rId3"/>
    <p:sldId id="269" r:id="rId4"/>
    <p:sldId id="275" r:id="rId5"/>
    <p:sldId id="260" r:id="rId6"/>
    <p:sldId id="270" r:id="rId7"/>
    <p:sldId id="271" r:id="rId8"/>
    <p:sldId id="272" r:id="rId9"/>
    <p:sldId id="265" r:id="rId10"/>
    <p:sldId id="273" r:id="rId11"/>
    <p:sldId id="268" r:id="rId12"/>
    <p:sldId id="274" r:id="rId13"/>
    <p:sldId id="277" r:id="rId14"/>
    <p:sldId id="262" r:id="rId15"/>
    <p:sldId id="276"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973" autoAdjust="0"/>
    <p:restoredTop sz="94660"/>
  </p:normalViewPr>
  <p:slideViewPr>
    <p:cSldViewPr snapToGrid="0" showGuides="1">
      <p:cViewPr varScale="1">
        <p:scale>
          <a:sx n="84" d="100"/>
          <a:sy n="84" d="100"/>
        </p:scale>
        <p:origin x="446" y="82"/>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B7DC4F5F-4902-45E1-8E42-5E8B8E6760A7}" type="datetimeFigureOut">
              <a:rPr lang="en-GB" smtClean="0"/>
              <a:t>03/04/2025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6D32280-C556-4E4C-8089-C94F2D83A3DE}" type="slidenum">
              <a:rPr lang="en-GB" smtClean="0"/>
              <a:t>‹#›</a:t>
            </a:fld>
            <a:endParaRPr lang="en-GB"/>
          </a:p>
        </p:txBody>
      </p:sp>
    </p:spTree>
    <p:extLst>
      <p:ext uri="{BB962C8B-B14F-4D97-AF65-F5344CB8AC3E}">
        <p14:creationId xmlns:p14="http://schemas.microsoft.com/office/powerpoint/2010/main" val="21262520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B7DC4F5F-4902-45E1-8E42-5E8B8E6760A7}" type="datetimeFigureOut">
              <a:rPr lang="en-GB" smtClean="0"/>
              <a:t>03/04/2025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6D32280-C556-4E4C-8089-C94F2D83A3DE}" type="slidenum">
              <a:rPr lang="en-GB" smtClean="0"/>
              <a:t>‹#›</a:t>
            </a:fld>
            <a:endParaRPr lang="en-GB"/>
          </a:p>
        </p:txBody>
      </p:sp>
    </p:spTree>
    <p:extLst>
      <p:ext uri="{BB962C8B-B14F-4D97-AF65-F5344CB8AC3E}">
        <p14:creationId xmlns:p14="http://schemas.microsoft.com/office/powerpoint/2010/main" val="31936371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B7DC4F5F-4902-45E1-8E42-5E8B8E6760A7}" type="datetimeFigureOut">
              <a:rPr lang="en-GB" smtClean="0"/>
              <a:t>03/04/2025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6D32280-C556-4E4C-8089-C94F2D83A3DE}" type="slidenum">
              <a:rPr lang="en-GB" smtClean="0"/>
              <a:t>‹#›</a:t>
            </a:fld>
            <a:endParaRPr lang="en-GB"/>
          </a:p>
        </p:txBody>
      </p:sp>
    </p:spTree>
    <p:extLst>
      <p:ext uri="{BB962C8B-B14F-4D97-AF65-F5344CB8AC3E}">
        <p14:creationId xmlns:p14="http://schemas.microsoft.com/office/powerpoint/2010/main" val="42926101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B7DC4F5F-4902-45E1-8E42-5E8B8E6760A7}" type="datetimeFigureOut">
              <a:rPr lang="en-GB" smtClean="0"/>
              <a:t>03/04/2025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6D32280-C556-4E4C-8089-C94F2D83A3DE}" type="slidenum">
              <a:rPr lang="en-GB" smtClean="0"/>
              <a:t>‹#›</a:t>
            </a:fld>
            <a:endParaRPr lang="en-GB"/>
          </a:p>
        </p:txBody>
      </p:sp>
    </p:spTree>
    <p:extLst>
      <p:ext uri="{BB962C8B-B14F-4D97-AF65-F5344CB8AC3E}">
        <p14:creationId xmlns:p14="http://schemas.microsoft.com/office/powerpoint/2010/main" val="24365219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7DC4F5F-4902-45E1-8E42-5E8B8E6760A7}" type="datetimeFigureOut">
              <a:rPr lang="en-GB" smtClean="0"/>
              <a:t>03/04/2025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6D32280-C556-4E4C-8089-C94F2D83A3DE}" type="slidenum">
              <a:rPr lang="en-GB" smtClean="0"/>
              <a:t>‹#›</a:t>
            </a:fld>
            <a:endParaRPr lang="en-GB"/>
          </a:p>
        </p:txBody>
      </p:sp>
    </p:spTree>
    <p:extLst>
      <p:ext uri="{BB962C8B-B14F-4D97-AF65-F5344CB8AC3E}">
        <p14:creationId xmlns:p14="http://schemas.microsoft.com/office/powerpoint/2010/main" val="19364622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B7DC4F5F-4902-45E1-8E42-5E8B8E6760A7}" type="datetimeFigureOut">
              <a:rPr lang="en-GB" smtClean="0"/>
              <a:t>03/04/2025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6D32280-C556-4E4C-8089-C94F2D83A3DE}" type="slidenum">
              <a:rPr lang="en-GB" smtClean="0"/>
              <a:t>‹#›</a:t>
            </a:fld>
            <a:endParaRPr lang="en-GB"/>
          </a:p>
        </p:txBody>
      </p:sp>
    </p:spTree>
    <p:extLst>
      <p:ext uri="{BB962C8B-B14F-4D97-AF65-F5344CB8AC3E}">
        <p14:creationId xmlns:p14="http://schemas.microsoft.com/office/powerpoint/2010/main" val="10008931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B7DC4F5F-4902-45E1-8E42-5E8B8E6760A7}" type="datetimeFigureOut">
              <a:rPr lang="en-GB" smtClean="0"/>
              <a:t>03/04/2025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16D32280-C556-4E4C-8089-C94F2D83A3DE}" type="slidenum">
              <a:rPr lang="en-GB" smtClean="0"/>
              <a:t>‹#›</a:t>
            </a:fld>
            <a:endParaRPr lang="en-GB"/>
          </a:p>
        </p:txBody>
      </p:sp>
    </p:spTree>
    <p:extLst>
      <p:ext uri="{BB962C8B-B14F-4D97-AF65-F5344CB8AC3E}">
        <p14:creationId xmlns:p14="http://schemas.microsoft.com/office/powerpoint/2010/main" val="42674507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B7DC4F5F-4902-45E1-8E42-5E8B8E6760A7}" type="datetimeFigureOut">
              <a:rPr lang="en-GB" smtClean="0"/>
              <a:t>03/04/2025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16D32280-C556-4E4C-8089-C94F2D83A3DE}" type="slidenum">
              <a:rPr lang="en-GB" smtClean="0"/>
              <a:t>‹#›</a:t>
            </a:fld>
            <a:endParaRPr lang="en-GB"/>
          </a:p>
        </p:txBody>
      </p:sp>
    </p:spTree>
    <p:extLst>
      <p:ext uri="{BB962C8B-B14F-4D97-AF65-F5344CB8AC3E}">
        <p14:creationId xmlns:p14="http://schemas.microsoft.com/office/powerpoint/2010/main" val="5284383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7DC4F5F-4902-45E1-8E42-5E8B8E6760A7}" type="datetimeFigureOut">
              <a:rPr lang="en-GB" smtClean="0"/>
              <a:t>03/04/2025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16D32280-C556-4E4C-8089-C94F2D83A3DE}" type="slidenum">
              <a:rPr lang="en-GB" smtClean="0"/>
              <a:t>‹#›</a:t>
            </a:fld>
            <a:endParaRPr lang="en-GB"/>
          </a:p>
        </p:txBody>
      </p:sp>
    </p:spTree>
    <p:extLst>
      <p:ext uri="{BB962C8B-B14F-4D97-AF65-F5344CB8AC3E}">
        <p14:creationId xmlns:p14="http://schemas.microsoft.com/office/powerpoint/2010/main" val="27545675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7DC4F5F-4902-45E1-8E42-5E8B8E6760A7}" type="datetimeFigureOut">
              <a:rPr lang="en-GB" smtClean="0"/>
              <a:t>03/04/2025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6D32280-C556-4E4C-8089-C94F2D83A3DE}" type="slidenum">
              <a:rPr lang="en-GB" smtClean="0"/>
              <a:t>‹#›</a:t>
            </a:fld>
            <a:endParaRPr lang="en-GB"/>
          </a:p>
        </p:txBody>
      </p:sp>
    </p:spTree>
    <p:extLst>
      <p:ext uri="{BB962C8B-B14F-4D97-AF65-F5344CB8AC3E}">
        <p14:creationId xmlns:p14="http://schemas.microsoft.com/office/powerpoint/2010/main" val="26458095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7DC4F5F-4902-45E1-8E42-5E8B8E6760A7}" type="datetimeFigureOut">
              <a:rPr lang="en-GB" smtClean="0"/>
              <a:t>03/04/2025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6D32280-C556-4E4C-8089-C94F2D83A3DE}" type="slidenum">
              <a:rPr lang="en-GB" smtClean="0"/>
              <a:t>‹#›</a:t>
            </a:fld>
            <a:endParaRPr lang="en-GB"/>
          </a:p>
        </p:txBody>
      </p:sp>
    </p:spTree>
    <p:extLst>
      <p:ext uri="{BB962C8B-B14F-4D97-AF65-F5344CB8AC3E}">
        <p14:creationId xmlns:p14="http://schemas.microsoft.com/office/powerpoint/2010/main" val="22153615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7DC4F5F-4902-45E1-8E42-5E8B8E6760A7}" type="datetimeFigureOut">
              <a:rPr lang="en-GB" smtClean="0"/>
              <a:t>03/04/2025</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6D32280-C556-4E4C-8089-C94F2D83A3DE}" type="slidenum">
              <a:rPr lang="en-GB" smtClean="0"/>
              <a:t>‹#›</a:t>
            </a:fld>
            <a:endParaRPr lang="en-GB"/>
          </a:p>
        </p:txBody>
      </p:sp>
    </p:spTree>
    <p:extLst>
      <p:ext uri="{BB962C8B-B14F-4D97-AF65-F5344CB8AC3E}">
        <p14:creationId xmlns:p14="http://schemas.microsoft.com/office/powerpoint/2010/main" val="266532096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image" Target="../media/image16.jpeg"/><Relationship Id="rId3" Type="http://schemas.openxmlformats.org/officeDocument/2006/relationships/image" Target="../media/image11.jpeg"/><Relationship Id="rId7" Type="http://schemas.openxmlformats.org/officeDocument/2006/relationships/image" Target="../media/image15.jpeg"/><Relationship Id="rId2" Type="http://schemas.openxmlformats.org/officeDocument/2006/relationships/image" Target="../media/image10.jpeg"/><Relationship Id="rId1" Type="http://schemas.openxmlformats.org/officeDocument/2006/relationships/slideLayout" Target="../slideLayouts/slideLayout2.xml"/><Relationship Id="rId6" Type="http://schemas.openxmlformats.org/officeDocument/2006/relationships/image" Target="../media/image14.jpeg"/><Relationship Id="rId5" Type="http://schemas.openxmlformats.org/officeDocument/2006/relationships/image" Target="../media/image13.jpeg"/><Relationship Id="rId10" Type="http://schemas.openxmlformats.org/officeDocument/2006/relationships/image" Target="../media/image18.png"/><Relationship Id="rId4" Type="http://schemas.openxmlformats.org/officeDocument/2006/relationships/image" Target="../media/image12.jpeg"/><Relationship Id="rId9" Type="http://schemas.openxmlformats.org/officeDocument/2006/relationships/image" Target="../media/image17.jpeg"/></Relationships>
</file>

<file path=ppt/slides/_rels/slide11.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image" Target="../media/image19.jpe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22.jpeg"/><Relationship Id="rId7" Type="http://schemas.openxmlformats.org/officeDocument/2006/relationships/image" Target="../media/image26.jpeg"/><Relationship Id="rId2" Type="http://schemas.openxmlformats.org/officeDocument/2006/relationships/image" Target="../media/image21.jpeg"/><Relationship Id="rId1" Type="http://schemas.openxmlformats.org/officeDocument/2006/relationships/slideLayout" Target="../slideLayouts/slideLayout2.xml"/><Relationship Id="rId6" Type="http://schemas.openxmlformats.org/officeDocument/2006/relationships/image" Target="../media/image25.jpeg"/><Relationship Id="rId5" Type="http://schemas.openxmlformats.org/officeDocument/2006/relationships/image" Target="../media/image24.jpeg"/><Relationship Id="rId4" Type="http://schemas.openxmlformats.org/officeDocument/2006/relationships/image" Target="../media/image23.jpeg"/></Relationships>
</file>

<file path=ppt/slides/_rels/slide13.xml.rels><?xml version="1.0" encoding="UTF-8" standalone="yes"?>
<Relationships xmlns="http://schemas.openxmlformats.org/package/2006/relationships"><Relationship Id="rId3" Type="http://schemas.openxmlformats.org/officeDocument/2006/relationships/image" Target="../media/image28.jpeg"/><Relationship Id="rId2" Type="http://schemas.openxmlformats.org/officeDocument/2006/relationships/image" Target="../media/image27.jpeg"/><Relationship Id="rId1" Type="http://schemas.openxmlformats.org/officeDocument/2006/relationships/slideLayout" Target="../slideLayouts/slideLayout2.xml"/><Relationship Id="rId4" Type="http://schemas.openxmlformats.org/officeDocument/2006/relationships/image" Target="../media/image29.png"/></Relationships>
</file>

<file path=ppt/slides/_rels/slide14.xml.rels><?xml version="1.0" encoding="UTF-8" standalone="yes"?>
<Relationships xmlns="http://schemas.openxmlformats.org/package/2006/relationships"><Relationship Id="rId2" Type="http://schemas.openxmlformats.org/officeDocument/2006/relationships/image" Target="../media/image30.jpe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32.jpeg"/><Relationship Id="rId2" Type="http://schemas.openxmlformats.org/officeDocument/2006/relationships/image" Target="../media/image3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11149781" y="0"/>
            <a:ext cx="1042219" cy="6858000"/>
          </a:xfrm>
          <a:prstGeom prst="rect">
            <a:avLst/>
          </a:prstGeom>
          <a:gradFill flip="none" rotWithShape="1">
            <a:gsLst>
              <a:gs pos="73000">
                <a:srgbClr val="5BC1D4"/>
              </a:gs>
              <a:gs pos="18000">
                <a:schemeClr val="accent1">
                  <a:lumMod val="45000"/>
                  <a:lumOff val="55000"/>
                  <a:alpha val="0"/>
                </a:schemeClr>
              </a:gs>
              <a:gs pos="0">
                <a:schemeClr val="accent1">
                  <a:lumMod val="30000"/>
                  <a:lumOff val="70000"/>
                </a:schemeClr>
              </a:gs>
            </a:gsLst>
            <a:path path="circle">
              <a:fillToRect l="100000" t="100000"/>
            </a:path>
            <a:tileRect r="-100000" b="-100000"/>
          </a:gradFill>
          <a:ln>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4" name="Picture 1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616840" y="164247"/>
            <a:ext cx="2234189" cy="728473"/>
          </a:xfrm>
          <a:prstGeom prst="rect">
            <a:avLst/>
          </a:prstGeom>
        </p:spPr>
      </p:pic>
      <p:sp>
        <p:nvSpPr>
          <p:cNvPr id="2" name="TextBox 1"/>
          <p:cNvSpPr txBox="1"/>
          <p:nvPr/>
        </p:nvSpPr>
        <p:spPr>
          <a:xfrm>
            <a:off x="304472" y="6515261"/>
            <a:ext cx="4199419" cy="307777"/>
          </a:xfrm>
          <a:prstGeom prst="rect">
            <a:avLst/>
          </a:prstGeom>
          <a:noFill/>
        </p:spPr>
        <p:txBody>
          <a:bodyPr wrap="none" rtlCol="0">
            <a:spAutoFit/>
          </a:bodyPr>
          <a:lstStyle/>
          <a:p>
            <a:r>
              <a:rPr lang="en-US" sz="1400" dirty="0">
                <a:solidFill>
                  <a:srgbClr val="5BBA9A"/>
                </a:solidFill>
                <a:latin typeface="Arial" panose="020B0604020202020204" pitchFamily="34" charset="0"/>
                <a:cs typeface="Arial" panose="020B0604020202020204" pitchFamily="34" charset="0"/>
              </a:rPr>
              <a:t>Diversity in Children’s Services Leadership Teams </a:t>
            </a:r>
            <a:endParaRPr lang="en-GB" sz="1400" dirty="0">
              <a:solidFill>
                <a:srgbClr val="5BBA9A"/>
              </a:solidFill>
              <a:latin typeface="Arial" panose="020B0604020202020204" pitchFamily="34" charset="0"/>
              <a:cs typeface="Arial" panose="020B0604020202020204" pitchFamily="34" charset="0"/>
            </a:endParaRPr>
          </a:p>
        </p:txBody>
      </p:sp>
      <p:sp>
        <p:nvSpPr>
          <p:cNvPr id="6" name="Rectangle 5"/>
          <p:cNvSpPr/>
          <p:nvPr/>
        </p:nvSpPr>
        <p:spPr>
          <a:xfrm>
            <a:off x="304472" y="1398041"/>
            <a:ext cx="9429462" cy="3139321"/>
          </a:xfrm>
          <a:prstGeom prst="rect">
            <a:avLst/>
          </a:prstGeom>
          <a:noFill/>
        </p:spPr>
        <p:txBody>
          <a:bodyPr wrap="square" lIns="91440" tIns="45720" rIns="91440" bIns="45720">
            <a:spAutoFit/>
          </a:bodyPr>
          <a:lstStyle/>
          <a:p>
            <a:r>
              <a:rPr lang="en-US" sz="4800" b="0" cap="none" spc="0" dirty="0">
                <a:ln w="0"/>
                <a:solidFill>
                  <a:srgbClr val="292C5F"/>
                </a:solidFill>
                <a:effectLst>
                  <a:outerShdw blurRad="38100" dist="19050" dir="2700000" algn="tl" rotWithShape="0">
                    <a:schemeClr val="dk1">
                      <a:alpha val="40000"/>
                    </a:schemeClr>
                  </a:outerShdw>
                </a:effectLst>
              </a:rPr>
              <a:t>Visibility in Leadership Network</a:t>
            </a:r>
          </a:p>
          <a:p>
            <a:endParaRPr lang="en-US" sz="4800" dirty="0">
              <a:ln w="0"/>
              <a:solidFill>
                <a:srgbClr val="292C5F"/>
              </a:solidFill>
              <a:effectLst>
                <a:outerShdw blurRad="38100" dist="19050" dir="2700000" algn="tl" rotWithShape="0">
                  <a:schemeClr val="dk1">
                    <a:alpha val="40000"/>
                  </a:schemeClr>
                </a:outerShdw>
              </a:effectLst>
            </a:endParaRPr>
          </a:p>
          <a:p>
            <a:r>
              <a:rPr lang="en-US" sz="4800" b="0" cap="none" spc="0" dirty="0">
                <a:ln w="0"/>
                <a:solidFill>
                  <a:srgbClr val="292C5F"/>
                </a:solidFill>
                <a:effectLst>
                  <a:outerShdw blurRad="38100" dist="19050" dir="2700000" algn="tl" rotWithShape="0">
                    <a:schemeClr val="dk1">
                      <a:alpha val="40000"/>
                    </a:schemeClr>
                  </a:outerShdw>
                </a:effectLst>
              </a:rPr>
              <a:t>Lived Experiences </a:t>
            </a:r>
            <a:endParaRPr lang="en-US" sz="4000" b="0" cap="none" spc="0" dirty="0">
              <a:ln w="0"/>
              <a:solidFill>
                <a:srgbClr val="292C5F"/>
              </a:solidFill>
              <a:effectLst>
                <a:outerShdw blurRad="38100" dist="19050" dir="2700000" algn="tl" rotWithShape="0">
                  <a:schemeClr val="dk1">
                    <a:alpha val="40000"/>
                  </a:schemeClr>
                </a:outerShdw>
              </a:effectLst>
            </a:endParaRPr>
          </a:p>
          <a:p>
            <a:pPr algn="ctr"/>
            <a:endParaRPr lang="en-US" sz="5400" b="0" cap="none" spc="0" dirty="0">
              <a:ln w="0"/>
              <a:solidFill>
                <a:srgbClr val="282A5C"/>
              </a:solidFill>
              <a:effectLst>
                <a:outerShdw blurRad="38100" dist="19050" dir="2700000" algn="tl" rotWithShape="0">
                  <a:schemeClr val="dk1">
                    <a:alpha val="40000"/>
                  </a:schemeClr>
                </a:outerShdw>
              </a:effectLst>
            </a:endParaRPr>
          </a:p>
        </p:txBody>
      </p:sp>
      <p:sp>
        <p:nvSpPr>
          <p:cNvPr id="4" name="TextBox 3"/>
          <p:cNvSpPr txBox="1"/>
          <p:nvPr/>
        </p:nvSpPr>
        <p:spPr>
          <a:xfrm>
            <a:off x="304472" y="5746447"/>
            <a:ext cx="3790910" cy="461665"/>
          </a:xfrm>
          <a:prstGeom prst="rect">
            <a:avLst/>
          </a:prstGeom>
          <a:noFill/>
        </p:spPr>
        <p:txBody>
          <a:bodyPr wrap="none" rtlCol="0">
            <a:spAutoFit/>
          </a:bodyPr>
          <a:lstStyle/>
          <a:p>
            <a:r>
              <a:rPr lang="en-US" sz="2400" dirty="0">
                <a:solidFill>
                  <a:srgbClr val="292C5F"/>
                </a:solidFill>
              </a:rPr>
              <a:t>Presented by </a:t>
            </a:r>
            <a:r>
              <a:rPr lang="en-US" sz="2400" dirty="0" err="1" smtClean="0">
                <a:solidFill>
                  <a:srgbClr val="292C5F"/>
                </a:solidFill>
              </a:rPr>
              <a:t>Jeena</a:t>
            </a:r>
            <a:r>
              <a:rPr lang="en-US" sz="2400" dirty="0" smtClean="0">
                <a:solidFill>
                  <a:srgbClr val="292C5F"/>
                </a:solidFill>
              </a:rPr>
              <a:t> &amp; Khalid </a:t>
            </a:r>
            <a:endParaRPr lang="en-US" sz="2400" dirty="0">
              <a:solidFill>
                <a:srgbClr val="292C5F"/>
              </a:solidFill>
            </a:endParaRPr>
          </a:p>
        </p:txBody>
      </p:sp>
      <p:pic>
        <p:nvPicPr>
          <p:cNvPr id="3074" name="Picture 2" descr="Harrison Insight">
            <a:extLst>
              <a:ext uri="{FF2B5EF4-FFF2-40B4-BE49-F238E27FC236}">
                <a16:creationId xmlns:a16="http://schemas.microsoft.com/office/drawing/2014/main" id="{B1490433-2C96-1E7D-23C1-178BDD11F07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470428" y="4692034"/>
            <a:ext cx="3208275" cy="179663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4467155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18" name="Rectangle 17">
            <a:extLst>
              <a:ext uri="{FF2B5EF4-FFF2-40B4-BE49-F238E27FC236}">
                <a16:creationId xmlns:a16="http://schemas.microsoft.com/office/drawing/2014/main" id="{2A785343-5D24-4118-A2E4-665D196F60C2}"/>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11" name="Picture 4" descr="80s TV shows">
            <a:extLst>
              <a:ext uri="{FF2B5EF4-FFF2-40B4-BE49-F238E27FC236}">
                <a16:creationId xmlns:a16="http://schemas.microsoft.com/office/drawing/2014/main" id="{FA9B600D-1B26-BEE4-27AA-47C6EADECCB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t="7122" r="2" b="2"/>
          <a:stretch/>
        </p:blipFill>
        <p:spPr bwMode="auto">
          <a:xfrm>
            <a:off x="7381876" y="1"/>
            <a:ext cx="4810125" cy="2501837"/>
          </a:xfrm>
          <a:custGeom>
            <a:avLst/>
            <a:gdLst/>
            <a:ahLst/>
            <a:cxnLst/>
            <a:rect l="l" t="t" r="r" b="b"/>
            <a:pathLst>
              <a:path w="4810125" h="2501837">
                <a:moveTo>
                  <a:pt x="1159248" y="0"/>
                </a:moveTo>
                <a:lnTo>
                  <a:pt x="4810125" y="0"/>
                </a:lnTo>
                <a:lnTo>
                  <a:pt x="4810125" y="2501837"/>
                </a:lnTo>
                <a:lnTo>
                  <a:pt x="0" y="2501837"/>
                </a:lnTo>
                <a:close/>
              </a:path>
            </a:pathLst>
          </a:custGeom>
          <a:noFill/>
          <a:extLst>
            <a:ext uri="{909E8E84-426E-40DD-AFC4-6F175D3DCCD1}">
              <a14:hiddenFill xmlns:a14="http://schemas.microsoft.com/office/drawing/2010/main">
                <a:solidFill>
                  <a:srgbClr val="FFFFFF"/>
                </a:solidFill>
              </a14:hiddenFill>
            </a:ext>
          </a:extLst>
        </p:spPr>
      </p:pic>
      <p:pic>
        <p:nvPicPr>
          <p:cNvPr id="6" name="Picture 2" descr="Womens 80s Fashion Teal Shell Suit Costume">
            <a:extLst>
              <a:ext uri="{FF2B5EF4-FFF2-40B4-BE49-F238E27FC236}">
                <a16:creationId xmlns:a16="http://schemas.microsoft.com/office/drawing/2014/main" id="{FB307EAF-0106-D538-3AE5-B6F19A5B9FB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t="6216" r="-1" b="28978"/>
          <a:stretch/>
        </p:blipFill>
        <p:spPr bwMode="auto">
          <a:xfrm>
            <a:off x="5278865" y="2663706"/>
            <a:ext cx="4626927" cy="4197911"/>
          </a:xfrm>
          <a:custGeom>
            <a:avLst/>
            <a:gdLst/>
            <a:ahLst/>
            <a:cxnLst/>
            <a:rect l="l" t="t" r="r" b="b"/>
            <a:pathLst>
              <a:path w="4626927" h="4197911">
                <a:moveTo>
                  <a:pt x="1945141" y="0"/>
                </a:moveTo>
                <a:lnTo>
                  <a:pt x="1951364" y="0"/>
                </a:lnTo>
                <a:lnTo>
                  <a:pt x="3141155" y="0"/>
                </a:lnTo>
                <a:lnTo>
                  <a:pt x="4626927" y="0"/>
                </a:lnTo>
                <a:lnTo>
                  <a:pt x="2681786" y="4197911"/>
                </a:lnTo>
                <a:lnTo>
                  <a:pt x="0" y="4197911"/>
                </a:lnTo>
                <a:close/>
              </a:path>
            </a:pathLst>
          </a:custGeom>
          <a:noFill/>
          <a:extLst>
            <a:ext uri="{909E8E84-426E-40DD-AFC4-6F175D3DCCD1}">
              <a14:hiddenFill xmlns:a14="http://schemas.microsoft.com/office/drawing/2010/main">
                <a:solidFill>
                  <a:srgbClr val="FFFFFF"/>
                </a:solidFill>
              </a14:hiddenFill>
            </a:ext>
          </a:extLst>
        </p:spPr>
      </p:pic>
      <p:sp>
        <p:nvSpPr>
          <p:cNvPr id="20" name="Freeform 11">
            <a:extLst>
              <a:ext uri="{FF2B5EF4-FFF2-40B4-BE49-F238E27FC236}">
                <a16:creationId xmlns:a16="http://schemas.microsoft.com/office/drawing/2014/main" id="{32F4D216-10B7-4DCA-A0A1-068E9E32F4F2}"/>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1" y="2660091"/>
            <a:ext cx="7122523" cy="4197911"/>
          </a:xfrm>
          <a:custGeom>
            <a:avLst/>
            <a:gdLst>
              <a:gd name="connsiteX0" fmla="*/ 0 w 7122523"/>
              <a:gd name="connsiteY0" fmla="*/ 4197911 h 4197911"/>
              <a:gd name="connsiteX1" fmla="*/ 7122523 w 7122523"/>
              <a:gd name="connsiteY1" fmla="*/ 4197911 h 4197911"/>
              <a:gd name="connsiteX2" fmla="*/ 5177382 w 7122523"/>
              <a:gd name="connsiteY2" fmla="*/ 0 h 4197911"/>
              <a:gd name="connsiteX3" fmla="*/ 5171159 w 7122523"/>
              <a:gd name="connsiteY3" fmla="*/ 0 h 4197911"/>
              <a:gd name="connsiteX4" fmla="*/ 3981368 w 7122523"/>
              <a:gd name="connsiteY4" fmla="*/ 0 h 4197911"/>
              <a:gd name="connsiteX5" fmla="*/ 2331323 w 7122523"/>
              <a:gd name="connsiteY5" fmla="*/ 0 h 4197911"/>
              <a:gd name="connsiteX6" fmla="*/ 0 w 7122523"/>
              <a:gd name="connsiteY6" fmla="*/ 0 h 41979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122523" h="4197911">
                <a:moveTo>
                  <a:pt x="0" y="4197911"/>
                </a:moveTo>
                <a:lnTo>
                  <a:pt x="7122523" y="4197911"/>
                </a:lnTo>
                <a:lnTo>
                  <a:pt x="5177382" y="0"/>
                </a:lnTo>
                <a:lnTo>
                  <a:pt x="5171159" y="0"/>
                </a:lnTo>
                <a:lnTo>
                  <a:pt x="3981368" y="0"/>
                </a:lnTo>
                <a:lnTo>
                  <a:pt x="2331323" y="0"/>
                </a:lnTo>
                <a:lnTo>
                  <a:pt x="0" y="0"/>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8" name="Picture 22" descr="Every 1980s Cartoon Ever - YouTube">
            <a:extLst>
              <a:ext uri="{FF2B5EF4-FFF2-40B4-BE49-F238E27FC236}">
                <a16:creationId xmlns:a16="http://schemas.microsoft.com/office/drawing/2014/main" id="{51A9EB06-C2B7-8878-D09F-620A3A2AED6B}"/>
              </a:ext>
            </a:extLst>
          </p:cNvPr>
          <p:cNvPicPr>
            <a:picLocks noChangeAspect="1" noChangeArrowheads="1"/>
          </p:cNvPicPr>
          <p:nvPr/>
        </p:nvPicPr>
        <p:blipFill>
          <a:blip r:embed="rId4">
            <a:extLst>
              <a:ext uri="{28A0092B-C50C-407E-A947-70E740481C1C}">
                <a14:useLocalDpi xmlns:a14="http://schemas.microsoft.com/office/drawing/2010/main" val="0"/>
              </a:ext>
            </a:extLst>
          </a:blip>
          <a:srcRect l="10176" r="7618" b="-3"/>
          <a:stretch/>
        </p:blipFill>
        <p:spPr bwMode="auto">
          <a:xfrm>
            <a:off x="4675537" y="-1"/>
            <a:ext cx="3677817" cy="2505456"/>
          </a:xfrm>
          <a:custGeom>
            <a:avLst/>
            <a:gdLst/>
            <a:ahLst/>
            <a:cxnLst/>
            <a:rect l="l" t="t" r="r" b="b"/>
            <a:pathLst>
              <a:path w="3677817" h="2505456">
                <a:moveTo>
                  <a:pt x="1160926" y="0"/>
                </a:moveTo>
                <a:lnTo>
                  <a:pt x="3677817" y="0"/>
                </a:lnTo>
                <a:lnTo>
                  <a:pt x="2516891" y="2505456"/>
                </a:lnTo>
                <a:lnTo>
                  <a:pt x="0" y="2505456"/>
                </a:lnTo>
                <a:close/>
              </a:path>
            </a:pathLst>
          </a:custGeom>
          <a:noFill/>
          <a:extLst>
            <a:ext uri="{909E8E84-426E-40DD-AFC4-6F175D3DCCD1}">
              <a14:hiddenFill xmlns:a14="http://schemas.microsoft.com/office/drawing/2010/main">
                <a:solidFill>
                  <a:srgbClr val="FFFFFF"/>
                </a:solidFill>
              </a14:hiddenFill>
            </a:ext>
          </a:extLst>
        </p:spPr>
      </p:pic>
      <p:pic>
        <p:nvPicPr>
          <p:cNvPr id="4" name="Picture 6" descr="80s fashion: The best outfits of the ...">
            <a:extLst>
              <a:ext uri="{FF2B5EF4-FFF2-40B4-BE49-F238E27FC236}">
                <a16:creationId xmlns:a16="http://schemas.microsoft.com/office/drawing/2014/main" id="{3CC87947-38CD-6D68-1F56-13FABD9FD2AE}"/>
              </a:ext>
            </a:extLst>
          </p:cNvPr>
          <p:cNvPicPr>
            <a:picLocks noChangeAspect="1" noChangeArrowheads="1"/>
          </p:cNvPicPr>
          <p:nvPr/>
        </p:nvPicPr>
        <p:blipFill>
          <a:blip r:embed="rId5">
            <a:extLst>
              <a:ext uri="{28A0092B-C50C-407E-A947-70E740481C1C}">
                <a14:useLocalDpi xmlns:a14="http://schemas.microsoft.com/office/drawing/2010/main" val="0"/>
              </a:ext>
            </a:extLst>
          </a:blip>
          <a:srcRect t="2462" r="-1" b="23793"/>
          <a:stretch/>
        </p:blipFill>
        <p:spPr bwMode="auto">
          <a:xfrm>
            <a:off x="2280734" y="2"/>
            <a:ext cx="3393943" cy="2502843"/>
          </a:xfrm>
          <a:custGeom>
            <a:avLst/>
            <a:gdLst/>
            <a:ahLst/>
            <a:cxnLst/>
            <a:rect l="l" t="t" r="r" b="b"/>
            <a:pathLst>
              <a:path w="3393943" h="2502843">
                <a:moveTo>
                  <a:pt x="1159715" y="0"/>
                </a:moveTo>
                <a:lnTo>
                  <a:pt x="3393943" y="0"/>
                </a:lnTo>
                <a:lnTo>
                  <a:pt x="2234228" y="2502843"/>
                </a:lnTo>
                <a:lnTo>
                  <a:pt x="0" y="2502843"/>
                </a:lnTo>
                <a:close/>
              </a:path>
            </a:pathLst>
          </a:custGeom>
          <a:noFill/>
          <a:extLst>
            <a:ext uri="{909E8E84-426E-40DD-AFC4-6F175D3DCCD1}">
              <a14:hiddenFill xmlns:a14="http://schemas.microsoft.com/office/drawing/2010/main">
                <a:solidFill>
                  <a:srgbClr val="FFFFFF"/>
                </a:solidFill>
              </a14:hiddenFill>
            </a:ext>
          </a:extLst>
        </p:spPr>
      </p:pic>
      <p:pic>
        <p:nvPicPr>
          <p:cNvPr id="7" name="Picture 20" descr="The history of the Walkman: 35 years of ...">
            <a:extLst>
              <a:ext uri="{FF2B5EF4-FFF2-40B4-BE49-F238E27FC236}">
                <a16:creationId xmlns:a16="http://schemas.microsoft.com/office/drawing/2014/main" id="{3802B70C-139D-778F-68EF-80A6C0BA47D4}"/>
              </a:ext>
            </a:extLst>
          </p:cNvPr>
          <p:cNvPicPr>
            <a:picLocks noChangeAspect="1" noChangeArrowheads="1"/>
          </p:cNvPicPr>
          <p:nvPr/>
        </p:nvPicPr>
        <p:blipFill>
          <a:blip r:embed="rId6">
            <a:extLst>
              <a:ext uri="{28A0092B-C50C-407E-A947-70E740481C1C}">
                <a14:useLocalDpi xmlns:a14="http://schemas.microsoft.com/office/drawing/2010/main" val="0"/>
              </a:ext>
            </a:extLst>
          </a:blip>
          <a:srcRect l="8291" r="6337" b="-2"/>
          <a:stretch/>
        </p:blipFill>
        <p:spPr bwMode="auto">
          <a:xfrm>
            <a:off x="3" y="-6235"/>
            <a:ext cx="3255403" cy="2505456"/>
          </a:xfrm>
          <a:custGeom>
            <a:avLst/>
            <a:gdLst/>
            <a:ahLst/>
            <a:cxnLst/>
            <a:rect l="l" t="t" r="r" b="b"/>
            <a:pathLst>
              <a:path w="3255403" h="2505456">
                <a:moveTo>
                  <a:pt x="0" y="0"/>
                </a:moveTo>
                <a:lnTo>
                  <a:pt x="3255403" y="0"/>
                </a:lnTo>
                <a:lnTo>
                  <a:pt x="2094477" y="2505456"/>
                </a:lnTo>
                <a:lnTo>
                  <a:pt x="0" y="2505456"/>
                </a:lnTo>
                <a:close/>
              </a:path>
            </a:pathLst>
          </a:custGeom>
          <a:noFill/>
          <a:extLst>
            <a:ext uri="{909E8E84-426E-40DD-AFC4-6F175D3DCCD1}">
              <a14:hiddenFill xmlns:a14="http://schemas.microsoft.com/office/drawing/2010/main">
                <a:solidFill>
                  <a:srgbClr val="FFFFFF"/>
                </a:solidFill>
              </a14:hiddenFill>
            </a:ext>
          </a:extLst>
        </p:spPr>
      </p:pic>
      <p:pic>
        <p:nvPicPr>
          <p:cNvPr id="5" name="Picture 26" descr="Discovered | Top 5 '80s Cartoons That ...">
            <a:extLst>
              <a:ext uri="{FF2B5EF4-FFF2-40B4-BE49-F238E27FC236}">
                <a16:creationId xmlns:a16="http://schemas.microsoft.com/office/drawing/2014/main" id="{46201F25-6DC7-F74D-117B-194CC2B8E640}"/>
              </a:ext>
            </a:extLst>
          </p:cNvPr>
          <p:cNvPicPr>
            <a:picLocks noChangeAspect="1" noChangeArrowheads="1"/>
          </p:cNvPicPr>
          <p:nvPr/>
        </p:nvPicPr>
        <p:blipFill>
          <a:blip r:embed="rId7">
            <a:extLst>
              <a:ext uri="{28A0092B-C50C-407E-A947-70E740481C1C}">
                <a14:useLocalDpi xmlns:a14="http://schemas.microsoft.com/office/drawing/2010/main" val="0"/>
              </a:ext>
            </a:extLst>
          </a:blip>
          <a:srcRect l="28053" r="19561" b="2"/>
          <a:stretch/>
        </p:blipFill>
        <p:spPr bwMode="auto">
          <a:xfrm>
            <a:off x="8264962" y="2660089"/>
            <a:ext cx="3927039" cy="4197911"/>
          </a:xfrm>
          <a:custGeom>
            <a:avLst/>
            <a:gdLst/>
            <a:ahLst/>
            <a:cxnLst/>
            <a:rect l="l" t="t" r="r" b="b"/>
            <a:pathLst>
              <a:path w="3927039" h="4197911">
                <a:moveTo>
                  <a:pt x="1945141" y="0"/>
                </a:moveTo>
                <a:lnTo>
                  <a:pt x="1951364" y="0"/>
                </a:lnTo>
                <a:lnTo>
                  <a:pt x="3141155" y="0"/>
                </a:lnTo>
                <a:lnTo>
                  <a:pt x="3927039" y="0"/>
                </a:lnTo>
                <a:lnTo>
                  <a:pt x="3927039" y="4194293"/>
                </a:lnTo>
                <a:lnTo>
                  <a:pt x="2683462" y="4194293"/>
                </a:lnTo>
                <a:lnTo>
                  <a:pt x="2681786" y="4197911"/>
                </a:lnTo>
                <a:lnTo>
                  <a:pt x="0" y="4197911"/>
                </a:lnTo>
                <a:close/>
              </a:path>
            </a:pathLst>
          </a:custGeom>
          <a:noFill/>
          <a:extLst>
            <a:ext uri="{909E8E84-426E-40DD-AFC4-6F175D3DCCD1}">
              <a14:hiddenFill xmlns:a14="http://schemas.microsoft.com/office/drawing/2010/main">
                <a:solidFill>
                  <a:srgbClr val="FFFFFF"/>
                </a:solidFill>
              </a14:hiddenFill>
            </a:ext>
          </a:extLst>
        </p:spPr>
      </p:pic>
      <p:pic>
        <p:nvPicPr>
          <p:cNvPr id="12" name="Picture 16" descr="Flying Saucers | The Sweetie Jar">
            <a:extLst>
              <a:ext uri="{FF2B5EF4-FFF2-40B4-BE49-F238E27FC236}">
                <a16:creationId xmlns:a16="http://schemas.microsoft.com/office/drawing/2014/main" id="{403AEEC8-CBDE-F028-A56C-8F0C685DA20B}"/>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0" y="2663706"/>
            <a:ext cx="2038350" cy="2238375"/>
          </a:xfrm>
          <a:prstGeom prst="rect">
            <a:avLst/>
          </a:prstGeom>
          <a:noFill/>
          <a:extLst>
            <a:ext uri="{909E8E84-426E-40DD-AFC4-6F175D3DCCD1}">
              <a14:hiddenFill xmlns:a14="http://schemas.microsoft.com/office/drawing/2010/main">
                <a:solidFill>
                  <a:srgbClr val="FFFFFF"/>
                </a:solidFill>
              </a14:hiddenFill>
            </a:ext>
          </a:extLst>
        </p:spPr>
      </p:pic>
      <p:pic>
        <p:nvPicPr>
          <p:cNvPr id="13" name="Picture 24" descr="11 forgotten cartoons from the 80s you ...">
            <a:extLst>
              <a:ext uri="{FF2B5EF4-FFF2-40B4-BE49-F238E27FC236}">
                <a16:creationId xmlns:a16="http://schemas.microsoft.com/office/drawing/2014/main" id="{5253174E-AB4D-F3DA-1E39-6F98A234FFC1}"/>
              </a:ext>
            </a:extLst>
          </p:cNvPr>
          <p:cNvPicPr>
            <a:picLocks noGrp="1" noChangeAspect="1" noChangeArrowheads="1"/>
          </p:cNvPicPr>
          <p:nvPr>
            <p:ph idx="1"/>
          </p:nvPr>
        </p:nvPicPr>
        <p:blipFill>
          <a:blip r:embed="rId9">
            <a:extLst>
              <a:ext uri="{28A0092B-C50C-407E-A947-70E740481C1C}">
                <a14:useLocalDpi xmlns:a14="http://schemas.microsoft.com/office/drawing/2010/main" val="0"/>
              </a:ext>
            </a:extLst>
          </a:blip>
          <a:srcRect/>
          <a:stretch>
            <a:fillRect/>
          </a:stretch>
        </p:blipFill>
        <p:spPr bwMode="auto">
          <a:xfrm>
            <a:off x="0" y="4902080"/>
            <a:ext cx="2038350" cy="1955919"/>
          </a:xfrm>
          <a:prstGeom prst="rect">
            <a:avLst/>
          </a:prstGeom>
          <a:noFill/>
          <a:extLst>
            <a:ext uri="{909E8E84-426E-40DD-AFC4-6F175D3DCCD1}">
              <a14:hiddenFill xmlns:a14="http://schemas.microsoft.com/office/drawing/2010/main">
                <a:solidFill>
                  <a:srgbClr val="FFFFFF"/>
                </a:solidFill>
              </a14:hiddenFill>
            </a:ext>
          </a:extLst>
        </p:spPr>
      </p:pic>
      <p:pic>
        <p:nvPicPr>
          <p:cNvPr id="9222" name="Picture 6" descr="Funny 80s Lover Gift Idea Design ...">
            <a:extLst>
              <a:ext uri="{FF2B5EF4-FFF2-40B4-BE49-F238E27FC236}">
                <a16:creationId xmlns:a16="http://schemas.microsoft.com/office/drawing/2014/main" id="{A985FA3C-B8E2-CFEE-9561-F495BE58D619}"/>
              </a:ext>
            </a:extLst>
          </p:cNvPr>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2495597" y="2940598"/>
            <a:ext cx="2682053" cy="321846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8641733"/>
      </p:ext>
    </p:extLst>
  </p:cSld>
  <p:clrMapOvr>
    <a:overrideClrMapping bg1="dk1" tx1="lt1" bg2="dk2" tx2="lt2" accent1="accent1" accent2="accent2" accent3="accent3" accent4="accent4" accent5="accent5" accent6="accent6" hlink="hlink" folHlink="folHlink"/>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5B32096-8DA1-4FA7-84B2-C66ADF6B5EE6}"/>
            </a:ext>
          </a:extLst>
        </p:cNvPr>
        <p:cNvGrpSpPr/>
        <p:nvPr/>
      </p:nvGrpSpPr>
      <p:grpSpPr>
        <a:xfrm>
          <a:off x="0" y="0"/>
          <a:ext cx="0" cy="0"/>
          <a:chOff x="0" y="0"/>
          <a:chExt cx="0" cy="0"/>
        </a:xfrm>
      </p:grpSpPr>
      <p:sp>
        <p:nvSpPr>
          <p:cNvPr id="13" name="Rectangle 12">
            <a:extLst>
              <a:ext uri="{FF2B5EF4-FFF2-40B4-BE49-F238E27FC236}">
                <a16:creationId xmlns:a16="http://schemas.microsoft.com/office/drawing/2014/main" id="{E8337948-69CE-00F9-7685-FD71E22DFBC9}"/>
              </a:ext>
            </a:extLst>
          </p:cNvPr>
          <p:cNvSpPr/>
          <p:nvPr/>
        </p:nvSpPr>
        <p:spPr>
          <a:xfrm>
            <a:off x="11149781" y="0"/>
            <a:ext cx="1042219" cy="6858000"/>
          </a:xfrm>
          <a:prstGeom prst="rect">
            <a:avLst/>
          </a:prstGeom>
          <a:gradFill flip="none" rotWithShape="1">
            <a:gsLst>
              <a:gs pos="73000">
                <a:srgbClr val="5BC1D4"/>
              </a:gs>
              <a:gs pos="18000">
                <a:schemeClr val="accent1">
                  <a:lumMod val="45000"/>
                  <a:lumOff val="55000"/>
                  <a:alpha val="0"/>
                </a:schemeClr>
              </a:gs>
              <a:gs pos="0">
                <a:schemeClr val="accent1">
                  <a:lumMod val="30000"/>
                  <a:lumOff val="70000"/>
                </a:schemeClr>
              </a:gs>
            </a:gsLst>
            <a:path path="circle">
              <a:fillToRect l="100000" t="100000"/>
            </a:path>
            <a:tileRect r="-100000" b="-100000"/>
          </a:gradFill>
          <a:ln>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extBox 1">
            <a:extLst>
              <a:ext uri="{FF2B5EF4-FFF2-40B4-BE49-F238E27FC236}">
                <a16:creationId xmlns:a16="http://schemas.microsoft.com/office/drawing/2014/main" id="{5B46646A-1DA1-C53C-E003-223EE29D4329}"/>
              </a:ext>
            </a:extLst>
          </p:cNvPr>
          <p:cNvSpPr txBox="1"/>
          <p:nvPr/>
        </p:nvSpPr>
        <p:spPr>
          <a:xfrm>
            <a:off x="0" y="6488668"/>
            <a:ext cx="4199419" cy="307777"/>
          </a:xfrm>
          <a:prstGeom prst="rect">
            <a:avLst/>
          </a:prstGeom>
          <a:noFill/>
        </p:spPr>
        <p:txBody>
          <a:bodyPr wrap="none" rtlCol="0">
            <a:spAutoFit/>
          </a:bodyPr>
          <a:lstStyle/>
          <a:p>
            <a:r>
              <a:rPr lang="en-US" sz="1400" dirty="0">
                <a:solidFill>
                  <a:srgbClr val="5BBA9A"/>
                </a:solidFill>
                <a:latin typeface="Arial" panose="020B0604020202020204" pitchFamily="34" charset="0"/>
                <a:cs typeface="Arial" panose="020B0604020202020204" pitchFamily="34" charset="0"/>
              </a:rPr>
              <a:t>Diversity in Children’s Services Leadership Teams </a:t>
            </a:r>
            <a:endParaRPr lang="en-GB" sz="1400" dirty="0">
              <a:solidFill>
                <a:srgbClr val="5BBA9A"/>
              </a:solidFill>
              <a:latin typeface="Arial" panose="020B0604020202020204" pitchFamily="34" charset="0"/>
              <a:cs typeface="Arial" panose="020B0604020202020204" pitchFamily="34" charset="0"/>
            </a:endParaRPr>
          </a:p>
        </p:txBody>
      </p:sp>
      <p:sp>
        <p:nvSpPr>
          <p:cNvPr id="6" name="Rectangle 5">
            <a:extLst>
              <a:ext uri="{FF2B5EF4-FFF2-40B4-BE49-F238E27FC236}">
                <a16:creationId xmlns:a16="http://schemas.microsoft.com/office/drawing/2014/main" id="{F12F0E25-B384-7DC9-BEF8-7C1EC333CBFB}"/>
              </a:ext>
            </a:extLst>
          </p:cNvPr>
          <p:cNvSpPr/>
          <p:nvPr/>
        </p:nvSpPr>
        <p:spPr>
          <a:xfrm>
            <a:off x="432338" y="369337"/>
            <a:ext cx="10205872" cy="3877985"/>
          </a:xfrm>
          <a:prstGeom prst="rect">
            <a:avLst/>
          </a:prstGeom>
          <a:noFill/>
        </p:spPr>
        <p:txBody>
          <a:bodyPr wrap="square" lIns="91440" tIns="45720" rIns="91440" bIns="45720">
            <a:spAutoFit/>
          </a:bodyPr>
          <a:lstStyle/>
          <a:p>
            <a:pPr algn="ctr"/>
            <a:r>
              <a:rPr lang="en-US" sz="4800" dirty="0">
                <a:ln w="0"/>
                <a:solidFill>
                  <a:srgbClr val="292C5F"/>
                </a:solidFill>
              </a:rPr>
              <a:t>Jeenakumari Chauhan &gt;</a:t>
            </a:r>
          </a:p>
          <a:p>
            <a:pPr algn="ctr"/>
            <a:endParaRPr lang="en-US" sz="4800" dirty="0">
              <a:ln w="0"/>
              <a:solidFill>
                <a:srgbClr val="292C5F"/>
              </a:solidFill>
            </a:endParaRPr>
          </a:p>
          <a:p>
            <a:pPr algn="ctr"/>
            <a:r>
              <a:rPr lang="en-US" sz="4800" dirty="0">
                <a:ln w="0"/>
                <a:solidFill>
                  <a:srgbClr val="292C5F"/>
                </a:solidFill>
              </a:rPr>
              <a:t>Jeena Chauhan </a:t>
            </a:r>
          </a:p>
          <a:p>
            <a:endParaRPr lang="en-US" sz="4800" dirty="0">
              <a:ln w="0"/>
              <a:solidFill>
                <a:srgbClr val="292C5F"/>
              </a:solidFill>
            </a:endParaRPr>
          </a:p>
          <a:p>
            <a:pPr algn="ctr"/>
            <a:endParaRPr lang="en-US" sz="5400" b="0" cap="none" spc="0" dirty="0">
              <a:ln w="0"/>
              <a:solidFill>
                <a:srgbClr val="282A5C"/>
              </a:solidFill>
              <a:effectLst>
                <a:outerShdw blurRad="38100" dist="19050" dir="2700000" algn="tl" rotWithShape="0">
                  <a:schemeClr val="dk1">
                    <a:alpha val="40000"/>
                  </a:schemeClr>
                </a:outerShdw>
              </a:effectLst>
            </a:endParaRPr>
          </a:p>
        </p:txBody>
      </p:sp>
      <p:pic>
        <p:nvPicPr>
          <p:cNvPr id="6146" name="Picture 2" descr="Indian Hindu Naming Ceremony ...">
            <a:extLst>
              <a:ext uri="{FF2B5EF4-FFF2-40B4-BE49-F238E27FC236}">
                <a16:creationId xmlns:a16="http://schemas.microsoft.com/office/drawing/2014/main" id="{8B7E200F-C955-2C27-313F-FA0BA2ED4B6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24055" y="3429000"/>
            <a:ext cx="3689148" cy="2454960"/>
          </a:xfrm>
          <a:prstGeom prst="rect">
            <a:avLst/>
          </a:prstGeom>
          <a:noFill/>
          <a:extLst>
            <a:ext uri="{909E8E84-426E-40DD-AFC4-6F175D3DCCD1}">
              <a14:hiddenFill xmlns:a14="http://schemas.microsoft.com/office/drawing/2010/main">
                <a:solidFill>
                  <a:srgbClr val="FFFFFF"/>
                </a:solidFill>
              </a14:hiddenFill>
            </a:ext>
          </a:extLst>
        </p:spPr>
      </p:pic>
      <p:pic>
        <p:nvPicPr>
          <p:cNvPr id="6148" name="Picture 4" descr="Our cultural heritage is our identity ...">
            <a:extLst>
              <a:ext uri="{FF2B5EF4-FFF2-40B4-BE49-F238E27FC236}">
                <a16:creationId xmlns:a16="http://schemas.microsoft.com/office/drawing/2014/main" id="{81477495-2256-C597-9FCE-7510969271A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96000" y="3429001"/>
            <a:ext cx="4030639" cy="245496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733824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7" name="Picture 2" descr="Call it 'Glow &amp; Lovely' or 'Fair ...">
            <a:extLst>
              <a:ext uri="{FF2B5EF4-FFF2-40B4-BE49-F238E27FC236}">
                <a16:creationId xmlns:a16="http://schemas.microsoft.com/office/drawing/2014/main" id="{93424AF0-3D09-78E6-73A0-A1D2CE1BA93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r="7937" b="1"/>
          <a:stretch/>
        </p:blipFill>
        <p:spPr bwMode="auto">
          <a:xfrm>
            <a:off x="457202" y="500656"/>
            <a:ext cx="3683111" cy="1878331"/>
          </a:xfrm>
          <a:prstGeom prst="rect">
            <a:avLst/>
          </a:prstGeom>
          <a:noFill/>
          <a:extLst>
            <a:ext uri="{909E8E84-426E-40DD-AFC4-6F175D3DCCD1}">
              <a14:hiddenFill xmlns:a14="http://schemas.microsoft.com/office/drawing/2010/main">
                <a:solidFill>
                  <a:srgbClr val="FFFFFF"/>
                </a:solidFill>
              </a14:hiddenFill>
            </a:ext>
          </a:extLst>
        </p:spPr>
      </p:pic>
      <p:sp>
        <p:nvSpPr>
          <p:cNvPr id="11278" name="Rectangle 11277">
            <a:extLst>
              <a:ext uri="{FF2B5EF4-FFF2-40B4-BE49-F238E27FC236}">
                <a16:creationId xmlns:a16="http://schemas.microsoft.com/office/drawing/2014/main" id="{112839B5-6527-4FE1-B5CA-71D5FFC47C0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2752928"/>
            <a:ext cx="7566298" cy="75999"/>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80" name="Rectangle 11279">
            <a:extLst>
              <a:ext uri="{FF2B5EF4-FFF2-40B4-BE49-F238E27FC236}">
                <a16:creationId xmlns:a16="http://schemas.microsoft.com/office/drawing/2014/main" id="{089B37F3-721E-4809-A50E-9EE306404ED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46483" y="0"/>
            <a:ext cx="73152" cy="2788920"/>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6" descr="White British pupils fall behind ethnic ...">
            <a:extLst>
              <a:ext uri="{FF2B5EF4-FFF2-40B4-BE49-F238E27FC236}">
                <a16:creationId xmlns:a16="http://schemas.microsoft.com/office/drawing/2014/main" id="{B8CB1567-F210-6E7E-2DE2-A282A7355F1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r="-1" b="4119"/>
          <a:stretch/>
        </p:blipFill>
        <p:spPr bwMode="auto">
          <a:xfrm>
            <a:off x="4844092" y="524779"/>
            <a:ext cx="2416551" cy="1838880"/>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2" descr="Bounty Barra Helada – Kalise para todos">
            <a:extLst>
              <a:ext uri="{FF2B5EF4-FFF2-40B4-BE49-F238E27FC236}">
                <a16:creationId xmlns:a16="http://schemas.microsoft.com/office/drawing/2014/main" id="{87BB63C6-062B-9648-1827-1800175FB36E}"/>
              </a:ext>
            </a:extLst>
          </p:cNvPr>
          <p:cNvPicPr>
            <a:picLocks noChangeAspect="1" noChangeArrowheads="1"/>
          </p:cNvPicPr>
          <p:nvPr/>
        </p:nvPicPr>
        <p:blipFill>
          <a:blip r:embed="rId4">
            <a:extLst>
              <a:ext uri="{28A0092B-C50C-407E-A947-70E740481C1C}">
                <a14:useLocalDpi xmlns:a14="http://schemas.microsoft.com/office/drawing/2010/main" val="0"/>
              </a:ext>
            </a:extLst>
          </a:blip>
          <a:srcRect t="22818" r="2" b="26212"/>
          <a:stretch/>
        </p:blipFill>
        <p:spPr bwMode="auto">
          <a:xfrm>
            <a:off x="531906" y="4083851"/>
            <a:ext cx="2414016" cy="1230448"/>
          </a:xfrm>
          <a:prstGeom prst="rect">
            <a:avLst/>
          </a:prstGeom>
          <a:noFill/>
          <a:extLst>
            <a:ext uri="{909E8E84-426E-40DD-AFC4-6F175D3DCCD1}">
              <a14:hiddenFill xmlns:a14="http://schemas.microsoft.com/office/drawing/2010/main">
                <a:solidFill>
                  <a:srgbClr val="FFFFFF"/>
                </a:solidFill>
              </a14:hiddenFill>
            </a:ext>
          </a:extLst>
        </p:spPr>
      </p:pic>
      <p:sp>
        <p:nvSpPr>
          <p:cNvPr id="11282" name="Rectangle 11281">
            <a:extLst>
              <a:ext uri="{FF2B5EF4-FFF2-40B4-BE49-F238E27FC236}">
                <a16:creationId xmlns:a16="http://schemas.microsoft.com/office/drawing/2014/main" id="{6F32C1A4-2AC7-48CB-9AB7-B80470C0FD2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173627" y="2779776"/>
            <a:ext cx="73152" cy="4078224"/>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1266" name="Picture 2" descr="The square peg in the round hole? Part ...">
            <a:extLst>
              <a:ext uri="{FF2B5EF4-FFF2-40B4-BE49-F238E27FC236}">
                <a16:creationId xmlns:a16="http://schemas.microsoft.com/office/drawing/2014/main" id="{D5D1C7B0-74B4-BF15-DF0B-9B2A23FA83E6}"/>
              </a:ext>
            </a:extLst>
          </p:cNvPr>
          <p:cNvPicPr>
            <a:picLocks noChangeAspect="1" noChangeArrowheads="1"/>
          </p:cNvPicPr>
          <p:nvPr/>
        </p:nvPicPr>
        <p:blipFill>
          <a:blip r:embed="rId5">
            <a:extLst>
              <a:ext uri="{28A0092B-C50C-407E-A947-70E740481C1C}">
                <a14:useLocalDpi xmlns:a14="http://schemas.microsoft.com/office/drawing/2010/main" val="0"/>
              </a:ext>
            </a:extLst>
          </a:blip>
          <a:srcRect l="6174" r="15554" b="-2"/>
          <a:stretch/>
        </p:blipFill>
        <p:spPr bwMode="auto">
          <a:xfrm>
            <a:off x="3589389" y="3138427"/>
            <a:ext cx="3671254" cy="3121295"/>
          </a:xfrm>
          <a:prstGeom prst="rect">
            <a:avLst/>
          </a:prstGeom>
          <a:noFill/>
          <a:extLst>
            <a:ext uri="{909E8E84-426E-40DD-AFC4-6F175D3DCCD1}">
              <a14:hiddenFill xmlns:a14="http://schemas.microsoft.com/office/drawing/2010/main">
                <a:solidFill>
                  <a:srgbClr val="FFFFFF"/>
                </a:solidFill>
              </a14:hiddenFill>
            </a:ext>
          </a:extLst>
        </p:spPr>
      </p:pic>
      <p:sp>
        <p:nvSpPr>
          <p:cNvPr id="11284" name="Rectangle 11283">
            <a:extLst>
              <a:ext uri="{FF2B5EF4-FFF2-40B4-BE49-F238E27FC236}">
                <a16:creationId xmlns:a16="http://schemas.microsoft.com/office/drawing/2014/main" id="{BE12D8E2-6088-4997-A8C6-1794DA9E1D4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66813" y="0"/>
            <a:ext cx="73152" cy="6858000"/>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4" descr="Coconut - mature - My Exotic Fruit ...">
            <a:extLst>
              <a:ext uri="{FF2B5EF4-FFF2-40B4-BE49-F238E27FC236}">
                <a16:creationId xmlns:a16="http://schemas.microsoft.com/office/drawing/2014/main" id="{2E987775-31AE-87F7-57B4-C83AFF01ACD4}"/>
              </a:ext>
            </a:extLst>
          </p:cNvPr>
          <p:cNvPicPr>
            <a:picLocks noChangeAspect="1" noChangeArrowheads="1"/>
          </p:cNvPicPr>
          <p:nvPr/>
        </p:nvPicPr>
        <p:blipFill>
          <a:blip r:embed="rId6">
            <a:extLst>
              <a:ext uri="{28A0092B-C50C-407E-A947-70E740481C1C}">
                <a14:useLocalDpi xmlns:a14="http://schemas.microsoft.com/office/drawing/2010/main" val="0"/>
              </a:ext>
            </a:extLst>
          </a:blip>
          <a:srcRect t="17070" r="1" b="15836"/>
          <a:stretch/>
        </p:blipFill>
        <p:spPr bwMode="auto">
          <a:xfrm>
            <a:off x="7853268" y="1068965"/>
            <a:ext cx="3567362" cy="1818325"/>
          </a:xfrm>
          <a:prstGeom prst="rect">
            <a:avLst/>
          </a:prstGeom>
          <a:noFill/>
          <a:extLst>
            <a:ext uri="{909E8E84-426E-40DD-AFC4-6F175D3DCCD1}">
              <a14:hiddenFill xmlns:a14="http://schemas.microsoft.com/office/drawing/2010/main">
                <a:solidFill>
                  <a:srgbClr val="FFFFFF"/>
                </a:solidFill>
              </a14:hiddenFill>
            </a:ext>
          </a:extLst>
        </p:spPr>
      </p:pic>
      <p:sp>
        <p:nvSpPr>
          <p:cNvPr id="11286" name="Rectangle 11285">
            <a:extLst>
              <a:ext uri="{FF2B5EF4-FFF2-40B4-BE49-F238E27FC236}">
                <a16:creationId xmlns:a16="http://schemas.microsoft.com/office/drawing/2014/main" id="{FAF10F47-1605-47C5-AE58-9062909ADA42}"/>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66299" y="3862989"/>
            <a:ext cx="4625702" cy="73152"/>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1270" name="Picture 6" descr="Fitting in vs Belonging">
            <a:extLst>
              <a:ext uri="{FF2B5EF4-FFF2-40B4-BE49-F238E27FC236}">
                <a16:creationId xmlns:a16="http://schemas.microsoft.com/office/drawing/2014/main" id="{6B45F8CA-0F64-C685-8746-378F5375D1B6}"/>
              </a:ext>
            </a:extLst>
          </p:cNvPr>
          <p:cNvPicPr>
            <a:picLocks noChangeAspect="1" noChangeArrowheads="1"/>
          </p:cNvPicPr>
          <p:nvPr/>
        </p:nvPicPr>
        <p:blipFill>
          <a:blip r:embed="rId7">
            <a:extLst>
              <a:ext uri="{28A0092B-C50C-407E-A947-70E740481C1C}">
                <a14:useLocalDpi xmlns:a14="http://schemas.microsoft.com/office/drawing/2010/main" val="0"/>
              </a:ext>
            </a:extLst>
          </a:blip>
          <a:stretch>
            <a:fillRect/>
          </a:stretch>
        </p:blipFill>
        <p:spPr bwMode="auto">
          <a:xfrm>
            <a:off x="7859544" y="4172622"/>
            <a:ext cx="3554287" cy="222768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8010720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C55CAA67-05CC-F1B0-A9CC-CB13CC83684E}"/>
              </a:ext>
            </a:extLst>
          </p:cNvPr>
          <p:cNvSpPr/>
          <p:nvPr/>
        </p:nvSpPr>
        <p:spPr>
          <a:xfrm>
            <a:off x="2048584" y="211327"/>
            <a:ext cx="7473937" cy="6247864"/>
          </a:xfrm>
          <a:prstGeom prst="rect">
            <a:avLst/>
          </a:prstGeom>
          <a:noFill/>
        </p:spPr>
        <p:txBody>
          <a:bodyPr wrap="square" lIns="91440" tIns="45720" rIns="91440" bIns="45720">
            <a:spAutoFit/>
          </a:bodyPr>
          <a:lstStyle/>
          <a:p>
            <a:pPr algn="ctr"/>
            <a:r>
              <a:rPr lang="en-US" sz="4000" b="1" cap="none" spc="0" dirty="0">
                <a:ln w="13462">
                  <a:solidFill>
                    <a:schemeClr val="bg1"/>
                  </a:solidFill>
                  <a:prstDash val="solid"/>
                </a:ln>
                <a:solidFill>
                  <a:schemeClr val="tx1">
                    <a:lumMod val="85000"/>
                    <a:lumOff val="15000"/>
                  </a:schemeClr>
                </a:solidFill>
                <a:effectLst>
                  <a:outerShdw dist="38100" dir="2700000" algn="bl" rotWithShape="0">
                    <a:schemeClr val="accent5"/>
                  </a:outerShdw>
                </a:effectLst>
              </a:rPr>
              <a:t>Be Brave</a:t>
            </a:r>
          </a:p>
          <a:p>
            <a:pPr algn="ctr"/>
            <a:r>
              <a:rPr lang="en-US" sz="4000" b="1" dirty="0">
                <a:ln w="13462">
                  <a:solidFill>
                    <a:schemeClr val="bg1"/>
                  </a:solidFill>
                  <a:prstDash val="solid"/>
                </a:ln>
                <a:solidFill>
                  <a:schemeClr val="tx1">
                    <a:lumMod val="85000"/>
                    <a:lumOff val="15000"/>
                  </a:schemeClr>
                </a:solidFill>
                <a:effectLst>
                  <a:outerShdw dist="38100" dir="2700000" algn="bl" rotWithShape="0">
                    <a:schemeClr val="accent5"/>
                  </a:outerShdw>
                </a:effectLst>
              </a:rPr>
              <a:t>Be curious</a:t>
            </a:r>
          </a:p>
          <a:p>
            <a:pPr algn="ctr"/>
            <a:r>
              <a:rPr lang="en-US" sz="4000" b="1" cap="none" spc="0" dirty="0">
                <a:ln w="13462">
                  <a:solidFill>
                    <a:schemeClr val="bg1"/>
                  </a:solidFill>
                  <a:prstDash val="solid"/>
                </a:ln>
                <a:solidFill>
                  <a:schemeClr val="tx1">
                    <a:lumMod val="85000"/>
                    <a:lumOff val="15000"/>
                  </a:schemeClr>
                </a:solidFill>
                <a:effectLst>
                  <a:outerShdw dist="38100" dir="2700000" algn="bl" rotWithShape="0">
                    <a:schemeClr val="accent5"/>
                  </a:outerShdw>
                </a:effectLst>
              </a:rPr>
              <a:t>Leaders of Action</a:t>
            </a:r>
          </a:p>
          <a:p>
            <a:pPr algn="ctr"/>
            <a:r>
              <a:rPr lang="en-US" sz="4000" b="1" cap="none" spc="0" dirty="0">
                <a:ln w="13462">
                  <a:solidFill>
                    <a:schemeClr val="bg1"/>
                  </a:solidFill>
                  <a:prstDash val="solid"/>
                </a:ln>
                <a:solidFill>
                  <a:schemeClr val="tx1">
                    <a:lumMod val="85000"/>
                    <a:lumOff val="15000"/>
                  </a:schemeClr>
                </a:solidFill>
                <a:effectLst>
                  <a:outerShdw dist="38100" dir="2700000" algn="bl" rotWithShape="0">
                    <a:schemeClr val="accent5"/>
                  </a:outerShdw>
                </a:effectLst>
              </a:rPr>
              <a:t>Equity Ambassadors</a:t>
            </a:r>
          </a:p>
          <a:p>
            <a:pPr algn="ctr"/>
            <a:r>
              <a:rPr lang="en-US" sz="4000" b="1" dirty="0">
                <a:ln w="13462">
                  <a:solidFill>
                    <a:schemeClr val="bg1"/>
                  </a:solidFill>
                  <a:prstDash val="solid"/>
                </a:ln>
                <a:solidFill>
                  <a:schemeClr val="tx1">
                    <a:lumMod val="85000"/>
                    <a:lumOff val="15000"/>
                  </a:schemeClr>
                </a:solidFill>
                <a:effectLst>
                  <a:outerShdw dist="38100" dir="2700000" algn="bl" rotWithShape="0">
                    <a:schemeClr val="accent5"/>
                  </a:outerShdw>
                </a:effectLst>
              </a:rPr>
              <a:t>Choose to -shift or shatter</a:t>
            </a:r>
          </a:p>
          <a:p>
            <a:pPr algn="ctr"/>
            <a:r>
              <a:rPr lang="en-US" sz="4000" b="1" dirty="0">
                <a:ln w="13462">
                  <a:solidFill>
                    <a:schemeClr val="bg1"/>
                  </a:solidFill>
                  <a:prstDash val="solid"/>
                </a:ln>
                <a:solidFill>
                  <a:schemeClr val="tx1">
                    <a:lumMod val="85000"/>
                    <a:lumOff val="15000"/>
                  </a:schemeClr>
                </a:solidFill>
                <a:effectLst>
                  <a:outerShdw dist="38100" dir="2700000" algn="bl" rotWithShape="0">
                    <a:schemeClr val="accent5"/>
                  </a:outerShdw>
                </a:effectLst>
              </a:rPr>
              <a:t>See and nurture the potential</a:t>
            </a:r>
          </a:p>
          <a:p>
            <a:pPr algn="ctr"/>
            <a:r>
              <a:rPr lang="en-US" sz="4000" b="1" dirty="0">
                <a:ln w="13462">
                  <a:solidFill>
                    <a:schemeClr val="bg1"/>
                  </a:solidFill>
                  <a:prstDash val="solid"/>
                </a:ln>
                <a:solidFill>
                  <a:schemeClr val="tx1">
                    <a:lumMod val="85000"/>
                    <a:lumOff val="15000"/>
                  </a:schemeClr>
                </a:solidFill>
                <a:effectLst>
                  <a:outerShdw dist="38100" dir="2700000" algn="bl" rotWithShape="0">
                    <a:schemeClr val="accent5"/>
                  </a:outerShdw>
                </a:effectLst>
              </a:rPr>
              <a:t>Explore the iceberg</a:t>
            </a:r>
          </a:p>
          <a:p>
            <a:pPr algn="ctr"/>
            <a:r>
              <a:rPr lang="en-US" sz="4000" b="1" cap="none" spc="0" dirty="0">
                <a:ln w="13462">
                  <a:solidFill>
                    <a:schemeClr val="bg1"/>
                  </a:solidFill>
                  <a:prstDash val="solid"/>
                </a:ln>
                <a:solidFill>
                  <a:schemeClr val="tx1">
                    <a:lumMod val="85000"/>
                    <a:lumOff val="15000"/>
                  </a:schemeClr>
                </a:solidFill>
                <a:effectLst>
                  <a:outerShdw dist="38100" dir="2700000" algn="bl" rotWithShape="0">
                    <a:schemeClr val="accent5"/>
                  </a:outerShdw>
                </a:effectLst>
              </a:rPr>
              <a:t>Small acts or actions matter</a:t>
            </a:r>
          </a:p>
          <a:p>
            <a:pPr algn="ctr"/>
            <a:r>
              <a:rPr lang="en-US" sz="4000" b="1" dirty="0">
                <a:ln w="13462">
                  <a:solidFill>
                    <a:schemeClr val="bg1"/>
                  </a:solidFill>
                  <a:prstDash val="solid"/>
                </a:ln>
                <a:solidFill>
                  <a:schemeClr val="tx1">
                    <a:lumMod val="85000"/>
                    <a:lumOff val="15000"/>
                  </a:schemeClr>
                </a:solidFill>
                <a:effectLst>
                  <a:outerShdw dist="38100" dir="2700000" algn="bl" rotWithShape="0">
                    <a:schemeClr val="accent5"/>
                  </a:outerShdw>
                </a:effectLst>
              </a:rPr>
              <a:t>Be champions of Hope</a:t>
            </a:r>
            <a:r>
              <a:rPr lang="en-US" sz="4000" b="1" cap="none" spc="0" dirty="0">
                <a:ln w="13462">
                  <a:solidFill>
                    <a:schemeClr val="bg1"/>
                  </a:solidFill>
                  <a:prstDash val="solid"/>
                </a:ln>
                <a:solidFill>
                  <a:schemeClr val="tx1">
                    <a:lumMod val="85000"/>
                    <a:lumOff val="15000"/>
                  </a:schemeClr>
                </a:solidFill>
                <a:effectLst>
                  <a:outerShdw dist="38100" dir="2700000" algn="bl" rotWithShape="0">
                    <a:schemeClr val="accent5"/>
                  </a:outerShdw>
                </a:effectLst>
              </a:rPr>
              <a:t> </a:t>
            </a:r>
          </a:p>
          <a:p>
            <a:pPr algn="ctr"/>
            <a:r>
              <a:rPr lang="en-US" sz="4000" b="1" dirty="0">
                <a:ln w="13462">
                  <a:solidFill>
                    <a:schemeClr val="bg1"/>
                  </a:solidFill>
                  <a:prstDash val="solid"/>
                </a:ln>
                <a:solidFill>
                  <a:schemeClr val="tx1">
                    <a:lumMod val="85000"/>
                    <a:lumOff val="15000"/>
                  </a:schemeClr>
                </a:solidFill>
                <a:effectLst>
                  <a:outerShdw dist="38100" dir="2700000" algn="bl" rotWithShape="0">
                    <a:schemeClr val="accent5"/>
                  </a:outerShdw>
                </a:effectLst>
              </a:rPr>
              <a:t>We all want to belong</a:t>
            </a:r>
            <a:endParaRPr lang="en-US" sz="4000" b="1" cap="none" spc="0" dirty="0">
              <a:ln w="13462">
                <a:solidFill>
                  <a:schemeClr val="bg1"/>
                </a:solidFill>
                <a:prstDash val="solid"/>
              </a:ln>
              <a:solidFill>
                <a:schemeClr val="tx1">
                  <a:lumMod val="85000"/>
                  <a:lumOff val="15000"/>
                </a:schemeClr>
              </a:solidFill>
              <a:effectLst>
                <a:outerShdw dist="38100" dir="2700000" algn="bl" rotWithShape="0">
                  <a:schemeClr val="accent5"/>
                </a:outerShdw>
              </a:effectLst>
            </a:endParaRPr>
          </a:p>
        </p:txBody>
      </p:sp>
      <p:pic>
        <p:nvPicPr>
          <p:cNvPr id="15362" name="Picture 2" descr="Be brave and kind badges - Kool Badges">
            <a:extLst>
              <a:ext uri="{FF2B5EF4-FFF2-40B4-BE49-F238E27FC236}">
                <a16:creationId xmlns:a16="http://schemas.microsoft.com/office/drawing/2014/main" id="{8634842B-D94F-452B-3656-2DB7448773E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6103" y="201091"/>
            <a:ext cx="2762757" cy="2762757"/>
          </a:xfrm>
          <a:prstGeom prst="rect">
            <a:avLst/>
          </a:prstGeom>
          <a:noFill/>
          <a:extLst>
            <a:ext uri="{909E8E84-426E-40DD-AFC4-6F175D3DCCD1}">
              <a14:hiddenFill xmlns:a14="http://schemas.microsoft.com/office/drawing/2010/main">
                <a:solidFill>
                  <a:srgbClr val="FFFFFF"/>
                </a:solidFill>
              </a14:hiddenFill>
            </a:ext>
          </a:extLst>
        </p:spPr>
      </p:pic>
      <p:pic>
        <p:nvPicPr>
          <p:cNvPr id="15364" name="Picture 4" descr="Be Curious">
            <a:extLst>
              <a:ext uri="{FF2B5EF4-FFF2-40B4-BE49-F238E27FC236}">
                <a16:creationId xmlns:a16="http://schemas.microsoft.com/office/drawing/2014/main" id="{8C518C48-12CC-FFBD-C119-CCF05E7A257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522521" y="3429000"/>
            <a:ext cx="2669479" cy="3268639"/>
          </a:xfrm>
          <a:prstGeom prst="rect">
            <a:avLst/>
          </a:prstGeom>
          <a:noFill/>
          <a:extLst>
            <a:ext uri="{909E8E84-426E-40DD-AFC4-6F175D3DCCD1}">
              <a14:hiddenFill xmlns:a14="http://schemas.microsoft.com/office/drawing/2010/main">
                <a:solidFill>
                  <a:srgbClr val="FFFFFF"/>
                </a:solidFill>
              </a14:hiddenFill>
            </a:ext>
          </a:extLst>
        </p:spPr>
      </p:pic>
      <p:pic>
        <p:nvPicPr>
          <p:cNvPr id="15366" name="Picture 6" descr="Hope Icon With Dove And Olive Leaf ...">
            <a:extLst>
              <a:ext uri="{FF2B5EF4-FFF2-40B4-BE49-F238E27FC236}">
                <a16:creationId xmlns:a16="http://schemas.microsoft.com/office/drawing/2014/main" id="{392EBB02-21F8-8300-78E5-70414E56716A}"/>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637381" y="409045"/>
            <a:ext cx="2143125" cy="2143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0906784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32608F7-3A9B-1FD1-771D-5524B953F128}"/>
            </a:ext>
          </a:extLst>
        </p:cNvPr>
        <p:cNvGrpSpPr/>
        <p:nvPr/>
      </p:nvGrpSpPr>
      <p:grpSpPr>
        <a:xfrm>
          <a:off x="0" y="0"/>
          <a:ext cx="0" cy="0"/>
          <a:chOff x="0" y="0"/>
          <a:chExt cx="0" cy="0"/>
        </a:xfrm>
      </p:grpSpPr>
      <p:sp>
        <p:nvSpPr>
          <p:cNvPr id="13" name="Rectangle 12">
            <a:extLst>
              <a:ext uri="{FF2B5EF4-FFF2-40B4-BE49-F238E27FC236}">
                <a16:creationId xmlns:a16="http://schemas.microsoft.com/office/drawing/2014/main" id="{651DAE1D-A10E-C85D-2EBE-33E607147334}"/>
              </a:ext>
            </a:extLst>
          </p:cNvPr>
          <p:cNvSpPr/>
          <p:nvPr/>
        </p:nvSpPr>
        <p:spPr>
          <a:xfrm>
            <a:off x="11149781" y="0"/>
            <a:ext cx="1042219" cy="6858000"/>
          </a:xfrm>
          <a:prstGeom prst="rect">
            <a:avLst/>
          </a:prstGeom>
          <a:gradFill flip="none" rotWithShape="1">
            <a:gsLst>
              <a:gs pos="73000">
                <a:srgbClr val="5BC1D4"/>
              </a:gs>
              <a:gs pos="18000">
                <a:schemeClr val="accent1">
                  <a:lumMod val="45000"/>
                  <a:lumOff val="55000"/>
                  <a:alpha val="0"/>
                </a:schemeClr>
              </a:gs>
              <a:gs pos="0">
                <a:schemeClr val="accent1">
                  <a:lumMod val="30000"/>
                  <a:lumOff val="70000"/>
                </a:schemeClr>
              </a:gs>
            </a:gsLst>
            <a:path path="circle">
              <a:fillToRect l="100000" t="100000"/>
            </a:path>
            <a:tileRect r="-100000" b="-100000"/>
          </a:gradFill>
          <a:ln>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Rectangle 5">
            <a:extLst>
              <a:ext uri="{FF2B5EF4-FFF2-40B4-BE49-F238E27FC236}">
                <a16:creationId xmlns:a16="http://schemas.microsoft.com/office/drawing/2014/main" id="{BC691C02-7E03-040F-A42D-6AA994E790EC}"/>
              </a:ext>
            </a:extLst>
          </p:cNvPr>
          <p:cNvSpPr/>
          <p:nvPr/>
        </p:nvSpPr>
        <p:spPr>
          <a:xfrm>
            <a:off x="199682" y="626571"/>
            <a:ext cx="11164837" cy="7571303"/>
          </a:xfrm>
          <a:prstGeom prst="rect">
            <a:avLst/>
          </a:prstGeom>
          <a:noFill/>
        </p:spPr>
        <p:txBody>
          <a:bodyPr wrap="square" lIns="91440" tIns="45720" rIns="91440" bIns="45720">
            <a:spAutoFit/>
          </a:bodyPr>
          <a:lstStyle/>
          <a:p>
            <a:pPr marL="685800" indent="-685800">
              <a:buFontTx/>
              <a:buChar char="-"/>
            </a:pPr>
            <a:r>
              <a:rPr lang="en-US" sz="4800" dirty="0">
                <a:ln w="0"/>
                <a:solidFill>
                  <a:srgbClr val="292C5F"/>
                </a:solidFill>
              </a:rPr>
              <a:t>How are you feeling?</a:t>
            </a:r>
          </a:p>
          <a:p>
            <a:pPr marL="685800" indent="-685800">
              <a:buFontTx/>
              <a:buChar char="-"/>
            </a:pPr>
            <a:r>
              <a:rPr lang="en-US" sz="4800" dirty="0">
                <a:ln w="0"/>
                <a:solidFill>
                  <a:srgbClr val="292C5F"/>
                </a:solidFill>
              </a:rPr>
              <a:t>What resonated with you? </a:t>
            </a:r>
          </a:p>
          <a:p>
            <a:pPr marL="685800" indent="-685800">
              <a:buFontTx/>
              <a:buChar char="-"/>
            </a:pPr>
            <a:r>
              <a:rPr lang="en-US" sz="4800" dirty="0">
                <a:ln w="0"/>
                <a:solidFill>
                  <a:srgbClr val="292C5F"/>
                </a:solidFill>
              </a:rPr>
              <a:t>What made you feel uncomfortable?</a:t>
            </a:r>
          </a:p>
          <a:p>
            <a:pPr marL="685800" indent="-685800">
              <a:buFontTx/>
              <a:buChar char="-"/>
            </a:pPr>
            <a:r>
              <a:rPr lang="en-US" sz="4800" dirty="0">
                <a:ln w="0"/>
                <a:solidFill>
                  <a:srgbClr val="292C5F"/>
                </a:solidFill>
              </a:rPr>
              <a:t>What surprised you?</a:t>
            </a:r>
          </a:p>
          <a:p>
            <a:pPr marL="685800" indent="-685800">
              <a:buFontTx/>
              <a:buChar char="-"/>
            </a:pPr>
            <a:endParaRPr lang="en-US" sz="4800" dirty="0">
              <a:ln w="0"/>
              <a:solidFill>
                <a:srgbClr val="292C5F"/>
              </a:solidFill>
            </a:endParaRPr>
          </a:p>
          <a:p>
            <a:pPr marL="685800" indent="-685800">
              <a:buFontTx/>
              <a:buChar char="-"/>
            </a:pPr>
            <a:r>
              <a:rPr lang="en-US" sz="4800" dirty="0">
                <a:ln w="0"/>
                <a:solidFill>
                  <a:srgbClr val="292C5F"/>
                </a:solidFill>
              </a:rPr>
              <a:t>What one thing will you do within the next  10 days as direct result of what you have heard this morning? </a:t>
            </a:r>
          </a:p>
          <a:p>
            <a:pPr marL="685800" indent="-685800">
              <a:buFontTx/>
              <a:buChar char="-"/>
            </a:pPr>
            <a:endParaRPr lang="en-US" sz="4800" dirty="0">
              <a:ln w="0"/>
              <a:solidFill>
                <a:srgbClr val="292C5F"/>
              </a:solidFill>
            </a:endParaRPr>
          </a:p>
          <a:p>
            <a:pPr algn="ctr"/>
            <a:endParaRPr lang="en-US" sz="5400" b="0" cap="none" spc="0" dirty="0">
              <a:ln w="0"/>
              <a:solidFill>
                <a:srgbClr val="282A5C"/>
              </a:solidFill>
              <a:effectLst>
                <a:outerShdw blurRad="38100" dist="19050" dir="2700000" algn="tl" rotWithShape="0">
                  <a:schemeClr val="dk1">
                    <a:alpha val="40000"/>
                  </a:schemeClr>
                </a:outerShdw>
              </a:effectLst>
            </a:endParaRPr>
          </a:p>
        </p:txBody>
      </p:sp>
      <p:pic>
        <p:nvPicPr>
          <p:cNvPr id="13314" name="Picture 2" descr="Promoting Reflection for Educator ...">
            <a:extLst>
              <a:ext uri="{FF2B5EF4-FFF2-40B4-BE49-F238E27FC236}">
                <a16:creationId xmlns:a16="http://schemas.microsoft.com/office/drawing/2014/main" id="{306B62D9-0E8F-38BD-42DA-4D899A17EB6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854327" y="223370"/>
            <a:ext cx="2619375" cy="17430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9949052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59" name="Freeform 6">
            <a:extLst>
              <a:ext uri="{FF2B5EF4-FFF2-40B4-BE49-F238E27FC236}">
                <a16:creationId xmlns:a16="http://schemas.microsoft.com/office/drawing/2014/main" id="{69D184B2-2226-4E31-BCCB-44433076744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118533" y="918266"/>
            <a:ext cx="706127" cy="5863534"/>
          </a:xfrm>
          <a:custGeom>
            <a:avLst/>
            <a:gdLst>
              <a:gd name="T0" fmla="*/ 414 w 414"/>
              <a:gd name="T1" fmla="*/ 2447 h 2447"/>
              <a:gd name="T2" fmla="*/ 0 w 414"/>
              <a:gd name="T3" fmla="*/ 2247 h 2447"/>
              <a:gd name="T4" fmla="*/ 0 w 414"/>
              <a:gd name="T5" fmla="*/ 0 h 2447"/>
              <a:gd name="T6" fmla="*/ 414 w 414"/>
              <a:gd name="T7" fmla="*/ 200 h 2447"/>
              <a:gd name="T8" fmla="*/ 414 w 414"/>
              <a:gd name="T9" fmla="*/ 2447 h 2447"/>
            </a:gdLst>
            <a:ahLst/>
            <a:cxnLst>
              <a:cxn ang="0">
                <a:pos x="T0" y="T1"/>
              </a:cxn>
              <a:cxn ang="0">
                <a:pos x="T2" y="T3"/>
              </a:cxn>
              <a:cxn ang="0">
                <a:pos x="T4" y="T5"/>
              </a:cxn>
              <a:cxn ang="0">
                <a:pos x="T6" y="T7"/>
              </a:cxn>
              <a:cxn ang="0">
                <a:pos x="T8" y="T9"/>
              </a:cxn>
            </a:cxnLst>
            <a:rect l="0" t="0" r="r" b="b"/>
            <a:pathLst>
              <a:path w="414" h="2447">
                <a:moveTo>
                  <a:pt x="414" y="2447"/>
                </a:moveTo>
                <a:lnTo>
                  <a:pt x="0" y="2247"/>
                </a:lnTo>
                <a:lnTo>
                  <a:pt x="0" y="0"/>
                </a:lnTo>
                <a:lnTo>
                  <a:pt x="414" y="200"/>
                </a:lnTo>
                <a:lnTo>
                  <a:pt x="414" y="244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360" name="Freeform 7">
            <a:extLst>
              <a:ext uri="{FF2B5EF4-FFF2-40B4-BE49-F238E27FC236}">
                <a16:creationId xmlns:a16="http://schemas.microsoft.com/office/drawing/2014/main" id="{1AC4D4E3-486A-464A-8EC8-D4488109726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117879" y="643467"/>
            <a:ext cx="420307" cy="5668919"/>
          </a:xfrm>
          <a:custGeom>
            <a:avLst/>
            <a:gdLst>
              <a:gd name="T0" fmla="*/ 209 w 209"/>
              <a:gd name="T1" fmla="*/ 2246 h 2358"/>
              <a:gd name="T2" fmla="*/ 0 w 209"/>
              <a:gd name="T3" fmla="*/ 2358 h 2358"/>
              <a:gd name="T4" fmla="*/ 0 w 209"/>
              <a:gd name="T5" fmla="*/ 111 h 2358"/>
              <a:gd name="T6" fmla="*/ 209 w 209"/>
              <a:gd name="T7" fmla="*/ 0 h 2358"/>
              <a:gd name="T8" fmla="*/ 209 w 209"/>
              <a:gd name="T9" fmla="*/ 2246 h 2358"/>
            </a:gdLst>
            <a:ahLst/>
            <a:cxnLst>
              <a:cxn ang="0">
                <a:pos x="T0" y="T1"/>
              </a:cxn>
              <a:cxn ang="0">
                <a:pos x="T2" y="T3"/>
              </a:cxn>
              <a:cxn ang="0">
                <a:pos x="T4" y="T5"/>
              </a:cxn>
              <a:cxn ang="0">
                <a:pos x="T6" y="T7"/>
              </a:cxn>
              <a:cxn ang="0">
                <a:pos x="T8" y="T9"/>
              </a:cxn>
            </a:cxnLst>
            <a:rect l="0" t="0" r="r" b="b"/>
            <a:pathLst>
              <a:path w="209" h="2358">
                <a:moveTo>
                  <a:pt x="209" y="2246"/>
                </a:moveTo>
                <a:lnTo>
                  <a:pt x="0" y="2358"/>
                </a:lnTo>
                <a:lnTo>
                  <a:pt x="0" y="111"/>
                </a:lnTo>
                <a:lnTo>
                  <a:pt x="209" y="0"/>
                </a:lnTo>
                <a:lnTo>
                  <a:pt x="209" y="2246"/>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361" name="Rectangle 14360">
            <a:extLst>
              <a:ext uri="{FF2B5EF4-FFF2-40B4-BE49-F238E27FC236}">
                <a16:creationId xmlns:a16="http://schemas.microsoft.com/office/drawing/2014/main" id="{864DE13E-58EB-4475-B79C-0D4FC651239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38387" y="643467"/>
            <a:ext cx="10933503" cy="5391944"/>
          </a:xfrm>
          <a:prstGeom prst="rect">
            <a:avLst/>
          </a:prstGeom>
          <a:solidFill>
            <a:srgbClr val="FFFFFF"/>
          </a:solidFill>
          <a:ln w="12700">
            <a:solidFill>
              <a:schemeClr val="accent1"/>
            </a:solidFill>
            <a:miter lim="800000"/>
          </a:ln>
        </p:spPr>
        <p:txBody>
          <a:bodyPr vert="horz" wrap="square" lIns="91440" tIns="45720" rIns="91440" bIns="45720" numCol="1" anchor="t" anchorCtr="0" compatLnSpc="1">
            <a:prstTxWarp prst="textNoShape">
              <a:avLst/>
            </a:prstTxWarp>
          </a:bodyPr>
          <a:lstStyle/>
          <a:p>
            <a:endParaRPr lang="en-US"/>
          </a:p>
        </p:txBody>
      </p:sp>
      <p:pic>
        <p:nvPicPr>
          <p:cNvPr id="14342" name="Picture 6" descr="VEVA on X: &quot;Keep Calm, It's #Lunch ...">
            <a:extLst>
              <a:ext uri="{FF2B5EF4-FFF2-40B4-BE49-F238E27FC236}">
                <a16:creationId xmlns:a16="http://schemas.microsoft.com/office/drawing/2014/main" id="{AA666A0C-0F0A-23A1-DDE7-2AEEE2C02191}"/>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6724892" y="1271251"/>
            <a:ext cx="3972179" cy="4413350"/>
          </a:xfrm>
          <a:prstGeom prst="rect">
            <a:avLst/>
          </a:prstGeom>
          <a:noFill/>
          <a:extLst>
            <a:ext uri="{909E8E84-426E-40DD-AFC4-6F175D3DCCD1}">
              <a14:hiddenFill xmlns:a14="http://schemas.microsoft.com/office/drawing/2010/main">
                <a:solidFill>
                  <a:srgbClr val="FFFFFF"/>
                </a:solidFill>
              </a14:hiddenFill>
            </a:ext>
          </a:extLst>
        </p:spPr>
      </p:pic>
      <p:cxnSp>
        <p:nvCxnSpPr>
          <p:cNvPr id="14358" name="Straight Connector 14357">
            <a:extLst>
              <a:ext uri="{FF2B5EF4-FFF2-40B4-BE49-F238E27FC236}">
                <a16:creationId xmlns:a16="http://schemas.microsoft.com/office/drawing/2014/main" id="{02E9B2EE-76CA-47F3-9977-3F2FCB7FD252}"/>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6096000" y="1739239"/>
            <a:ext cx="0" cy="3200400"/>
          </a:xfrm>
          <a:prstGeom prst="line">
            <a:avLst/>
          </a:prstGeom>
          <a:ln w="12700">
            <a:solidFill>
              <a:schemeClr val="accent1"/>
            </a:solidFill>
          </a:ln>
        </p:spPr>
        <p:style>
          <a:lnRef idx="1">
            <a:schemeClr val="accent1"/>
          </a:lnRef>
          <a:fillRef idx="0">
            <a:schemeClr val="accent1"/>
          </a:fillRef>
          <a:effectRef idx="0">
            <a:schemeClr val="accent1"/>
          </a:effectRef>
          <a:fontRef idx="minor">
            <a:schemeClr val="tx1"/>
          </a:fontRef>
        </p:style>
      </p:cxnSp>
      <p:pic>
        <p:nvPicPr>
          <p:cNvPr id="14344" name="Picture 8" descr="Snoopy - Thank you for listening ...">
            <a:extLst>
              <a:ext uri="{FF2B5EF4-FFF2-40B4-BE49-F238E27FC236}">
                <a16:creationId xmlns:a16="http://schemas.microsoft.com/office/drawing/2014/main" id="{68F29E70-7254-E2BD-593D-BBA4BC6979E4}"/>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1147090" y="1119335"/>
            <a:ext cx="4440208" cy="456526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235068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D877FA1-95C4-0C52-ADB7-8BD50EABADE7}"/>
            </a:ext>
          </a:extLst>
        </p:cNvPr>
        <p:cNvGrpSpPr/>
        <p:nvPr/>
      </p:nvGrpSpPr>
      <p:grpSpPr>
        <a:xfrm>
          <a:off x="0" y="0"/>
          <a:ext cx="0" cy="0"/>
          <a:chOff x="0" y="0"/>
          <a:chExt cx="0" cy="0"/>
        </a:xfrm>
      </p:grpSpPr>
      <p:sp>
        <p:nvSpPr>
          <p:cNvPr id="13" name="Rectangle 12">
            <a:extLst>
              <a:ext uri="{FF2B5EF4-FFF2-40B4-BE49-F238E27FC236}">
                <a16:creationId xmlns:a16="http://schemas.microsoft.com/office/drawing/2014/main" id="{04EA0AFE-EB52-2E40-6664-F6A4616771E4}"/>
              </a:ext>
            </a:extLst>
          </p:cNvPr>
          <p:cNvSpPr/>
          <p:nvPr/>
        </p:nvSpPr>
        <p:spPr>
          <a:xfrm>
            <a:off x="11149781" y="0"/>
            <a:ext cx="1042219" cy="6858000"/>
          </a:xfrm>
          <a:prstGeom prst="rect">
            <a:avLst/>
          </a:prstGeom>
          <a:gradFill flip="none" rotWithShape="1">
            <a:gsLst>
              <a:gs pos="73000">
                <a:srgbClr val="5BC1D4"/>
              </a:gs>
              <a:gs pos="18000">
                <a:schemeClr val="accent1">
                  <a:lumMod val="45000"/>
                  <a:lumOff val="55000"/>
                  <a:alpha val="0"/>
                </a:schemeClr>
              </a:gs>
              <a:gs pos="0">
                <a:schemeClr val="accent1">
                  <a:lumMod val="30000"/>
                  <a:lumOff val="70000"/>
                </a:schemeClr>
              </a:gs>
            </a:gsLst>
            <a:path path="circle">
              <a:fillToRect l="100000" t="100000"/>
            </a:path>
            <a:tileRect r="-100000" b="-100000"/>
          </a:gradFill>
          <a:ln>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extBox 1">
            <a:extLst>
              <a:ext uri="{FF2B5EF4-FFF2-40B4-BE49-F238E27FC236}">
                <a16:creationId xmlns:a16="http://schemas.microsoft.com/office/drawing/2014/main" id="{1EAFBD8F-F5A2-1AD0-5C7F-FD58B4D555E9}"/>
              </a:ext>
            </a:extLst>
          </p:cNvPr>
          <p:cNvSpPr txBox="1"/>
          <p:nvPr/>
        </p:nvSpPr>
        <p:spPr>
          <a:xfrm>
            <a:off x="0" y="6488668"/>
            <a:ext cx="4199419" cy="307777"/>
          </a:xfrm>
          <a:prstGeom prst="rect">
            <a:avLst/>
          </a:prstGeom>
          <a:noFill/>
        </p:spPr>
        <p:txBody>
          <a:bodyPr wrap="none" rtlCol="0">
            <a:spAutoFit/>
          </a:bodyPr>
          <a:lstStyle/>
          <a:p>
            <a:r>
              <a:rPr lang="en-US" sz="1400" dirty="0">
                <a:solidFill>
                  <a:srgbClr val="5BBA9A"/>
                </a:solidFill>
                <a:latin typeface="Arial" panose="020B0604020202020204" pitchFamily="34" charset="0"/>
                <a:cs typeface="Arial" panose="020B0604020202020204" pitchFamily="34" charset="0"/>
              </a:rPr>
              <a:t>Diversity in Children’s Services Leadership Teams </a:t>
            </a:r>
            <a:endParaRPr lang="en-GB" sz="1400" dirty="0">
              <a:solidFill>
                <a:srgbClr val="5BBA9A"/>
              </a:solidFill>
              <a:latin typeface="Arial" panose="020B0604020202020204" pitchFamily="34" charset="0"/>
              <a:cs typeface="Arial" panose="020B0604020202020204" pitchFamily="34" charset="0"/>
            </a:endParaRPr>
          </a:p>
        </p:txBody>
      </p:sp>
      <p:sp>
        <p:nvSpPr>
          <p:cNvPr id="6" name="Rectangle 5">
            <a:extLst>
              <a:ext uri="{FF2B5EF4-FFF2-40B4-BE49-F238E27FC236}">
                <a16:creationId xmlns:a16="http://schemas.microsoft.com/office/drawing/2014/main" id="{05B81E77-7575-2500-45DA-C3ED20D6B189}"/>
              </a:ext>
            </a:extLst>
          </p:cNvPr>
          <p:cNvSpPr/>
          <p:nvPr/>
        </p:nvSpPr>
        <p:spPr>
          <a:xfrm>
            <a:off x="472638" y="808305"/>
            <a:ext cx="10205872" cy="6832640"/>
          </a:xfrm>
          <a:prstGeom prst="rect">
            <a:avLst/>
          </a:prstGeom>
          <a:noFill/>
        </p:spPr>
        <p:txBody>
          <a:bodyPr wrap="square" lIns="91440" tIns="45720" rIns="91440" bIns="45720">
            <a:spAutoFit/>
          </a:bodyPr>
          <a:lstStyle/>
          <a:p>
            <a:r>
              <a:rPr lang="en-US" sz="4800" dirty="0">
                <a:ln w="0"/>
                <a:solidFill>
                  <a:srgbClr val="292C5F"/>
                </a:solidFill>
              </a:rPr>
              <a:t>Khalid to add:</a:t>
            </a:r>
          </a:p>
          <a:p>
            <a:r>
              <a:rPr lang="en-US" sz="4800" dirty="0">
                <a:ln w="0"/>
                <a:solidFill>
                  <a:srgbClr val="292C5F"/>
                </a:solidFill>
              </a:rPr>
              <a:t>The aim of the group &amp; its journey so far…. </a:t>
            </a:r>
          </a:p>
          <a:p>
            <a:pPr marL="685800" indent="-685800">
              <a:buFontTx/>
              <a:buChar char="-"/>
            </a:pPr>
            <a:r>
              <a:rPr lang="en-US" sz="4800" dirty="0">
                <a:ln w="0"/>
                <a:solidFill>
                  <a:srgbClr val="292C5F"/>
                </a:solidFill>
              </a:rPr>
              <a:t>How many members</a:t>
            </a:r>
          </a:p>
          <a:p>
            <a:pPr marL="685800" indent="-685800">
              <a:buFontTx/>
              <a:buChar char="-"/>
            </a:pPr>
            <a:r>
              <a:rPr lang="en-US" sz="4800" dirty="0">
                <a:ln w="0"/>
                <a:solidFill>
                  <a:srgbClr val="292C5F"/>
                </a:solidFill>
              </a:rPr>
              <a:t>Objective</a:t>
            </a:r>
          </a:p>
          <a:p>
            <a:pPr marL="685800" indent="-685800">
              <a:buFontTx/>
              <a:buChar char="-"/>
            </a:pPr>
            <a:r>
              <a:rPr lang="en-US" sz="4800" dirty="0">
                <a:ln w="0"/>
                <a:solidFill>
                  <a:srgbClr val="292C5F"/>
                </a:solidFill>
              </a:rPr>
              <a:t>Meeting how often</a:t>
            </a:r>
          </a:p>
          <a:p>
            <a:pPr marL="685800" indent="-685800">
              <a:buFontTx/>
              <a:buChar char="-"/>
            </a:pPr>
            <a:r>
              <a:rPr lang="en-US" sz="4800" dirty="0">
                <a:ln w="0"/>
                <a:solidFill>
                  <a:srgbClr val="292C5F"/>
                </a:solidFill>
              </a:rPr>
              <a:t>Discussions so far</a:t>
            </a:r>
          </a:p>
          <a:p>
            <a:endParaRPr lang="en-US" sz="4800" dirty="0">
              <a:ln w="0"/>
              <a:solidFill>
                <a:srgbClr val="292C5F"/>
              </a:solidFill>
            </a:endParaRPr>
          </a:p>
          <a:p>
            <a:pPr algn="ctr"/>
            <a:endParaRPr lang="en-US" sz="5400" b="0" cap="none" spc="0" dirty="0">
              <a:ln w="0"/>
              <a:solidFill>
                <a:srgbClr val="282A5C"/>
              </a:solidFill>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10379223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B4102B6-06F9-2079-5317-FDA19E97F06C}"/>
            </a:ext>
          </a:extLst>
        </p:cNvPr>
        <p:cNvGrpSpPr/>
        <p:nvPr/>
      </p:nvGrpSpPr>
      <p:grpSpPr>
        <a:xfrm>
          <a:off x="0" y="0"/>
          <a:ext cx="0" cy="0"/>
          <a:chOff x="0" y="0"/>
          <a:chExt cx="0" cy="0"/>
        </a:xfrm>
      </p:grpSpPr>
      <p:sp>
        <p:nvSpPr>
          <p:cNvPr id="13" name="Rectangle 12">
            <a:extLst>
              <a:ext uri="{FF2B5EF4-FFF2-40B4-BE49-F238E27FC236}">
                <a16:creationId xmlns:a16="http://schemas.microsoft.com/office/drawing/2014/main" id="{8F30A7EC-8206-6B1F-6B5D-079B170AA22B}"/>
              </a:ext>
            </a:extLst>
          </p:cNvPr>
          <p:cNvSpPr/>
          <p:nvPr/>
        </p:nvSpPr>
        <p:spPr>
          <a:xfrm>
            <a:off x="11149781" y="0"/>
            <a:ext cx="1042219" cy="6858000"/>
          </a:xfrm>
          <a:prstGeom prst="rect">
            <a:avLst/>
          </a:prstGeom>
          <a:gradFill flip="none" rotWithShape="1">
            <a:gsLst>
              <a:gs pos="73000">
                <a:srgbClr val="5BC1D4"/>
              </a:gs>
              <a:gs pos="18000">
                <a:schemeClr val="accent1">
                  <a:lumMod val="45000"/>
                  <a:lumOff val="55000"/>
                  <a:alpha val="0"/>
                </a:schemeClr>
              </a:gs>
              <a:gs pos="0">
                <a:schemeClr val="accent1">
                  <a:lumMod val="30000"/>
                  <a:lumOff val="70000"/>
                </a:schemeClr>
              </a:gs>
            </a:gsLst>
            <a:path path="circle">
              <a:fillToRect l="100000" t="100000"/>
            </a:path>
            <a:tileRect r="-100000" b="-100000"/>
          </a:gradFill>
          <a:ln>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extBox 1">
            <a:extLst>
              <a:ext uri="{FF2B5EF4-FFF2-40B4-BE49-F238E27FC236}">
                <a16:creationId xmlns:a16="http://schemas.microsoft.com/office/drawing/2014/main" id="{325102FB-E5DE-44F0-E4AD-98AF9E0DFFB5}"/>
              </a:ext>
            </a:extLst>
          </p:cNvPr>
          <p:cNvSpPr txBox="1"/>
          <p:nvPr/>
        </p:nvSpPr>
        <p:spPr>
          <a:xfrm>
            <a:off x="0" y="6488668"/>
            <a:ext cx="4199419" cy="307777"/>
          </a:xfrm>
          <a:prstGeom prst="rect">
            <a:avLst/>
          </a:prstGeom>
          <a:noFill/>
        </p:spPr>
        <p:txBody>
          <a:bodyPr wrap="none" rtlCol="0">
            <a:spAutoFit/>
          </a:bodyPr>
          <a:lstStyle/>
          <a:p>
            <a:r>
              <a:rPr lang="en-US" sz="1400" dirty="0">
                <a:solidFill>
                  <a:srgbClr val="5BBA9A"/>
                </a:solidFill>
                <a:latin typeface="Arial" panose="020B0604020202020204" pitchFamily="34" charset="0"/>
                <a:cs typeface="Arial" panose="020B0604020202020204" pitchFamily="34" charset="0"/>
              </a:rPr>
              <a:t>Diversity in Children’s Services Leadership Teams </a:t>
            </a:r>
            <a:endParaRPr lang="en-GB" sz="1400" dirty="0">
              <a:solidFill>
                <a:srgbClr val="5BBA9A"/>
              </a:solidFill>
              <a:latin typeface="Arial" panose="020B0604020202020204" pitchFamily="34" charset="0"/>
              <a:cs typeface="Arial" panose="020B0604020202020204" pitchFamily="34" charset="0"/>
            </a:endParaRPr>
          </a:p>
        </p:txBody>
      </p:sp>
      <p:sp>
        <p:nvSpPr>
          <p:cNvPr id="6" name="Rectangle 5">
            <a:extLst>
              <a:ext uri="{FF2B5EF4-FFF2-40B4-BE49-F238E27FC236}">
                <a16:creationId xmlns:a16="http://schemas.microsoft.com/office/drawing/2014/main" id="{C8BC4BD7-3E3D-DE18-D386-FFB7A002DDCF}"/>
              </a:ext>
            </a:extLst>
          </p:cNvPr>
          <p:cNvSpPr/>
          <p:nvPr/>
        </p:nvSpPr>
        <p:spPr>
          <a:xfrm>
            <a:off x="567231" y="913408"/>
            <a:ext cx="10205872" cy="8063746"/>
          </a:xfrm>
          <a:prstGeom prst="rect">
            <a:avLst/>
          </a:prstGeom>
          <a:noFill/>
        </p:spPr>
        <p:txBody>
          <a:bodyPr wrap="square" lIns="91440" tIns="45720" rIns="91440" bIns="45720">
            <a:spAutoFit/>
          </a:bodyPr>
          <a:lstStyle/>
          <a:p>
            <a:r>
              <a:rPr lang="en-US" sz="4800" dirty="0">
                <a:ln w="0"/>
                <a:solidFill>
                  <a:srgbClr val="292C5F"/>
                </a:solidFill>
              </a:rPr>
              <a:t>Real Life lived experiences:</a:t>
            </a:r>
          </a:p>
          <a:p>
            <a:endParaRPr lang="en-US" sz="4800" dirty="0">
              <a:ln w="0"/>
              <a:solidFill>
                <a:srgbClr val="292C5F"/>
              </a:solidFill>
            </a:endParaRPr>
          </a:p>
          <a:p>
            <a:r>
              <a:rPr lang="en-US" sz="3200" dirty="0">
                <a:ln w="0"/>
                <a:solidFill>
                  <a:srgbClr val="292C5F"/>
                </a:solidFill>
              </a:rPr>
              <a:t>Please:</a:t>
            </a:r>
          </a:p>
          <a:p>
            <a:pPr marL="685800" indent="-685800">
              <a:buFontTx/>
              <a:buChar char="-"/>
            </a:pPr>
            <a:r>
              <a:rPr lang="en-US" sz="3200" dirty="0">
                <a:ln w="0"/>
                <a:solidFill>
                  <a:srgbClr val="292C5F"/>
                </a:solidFill>
              </a:rPr>
              <a:t>Do not speculate</a:t>
            </a:r>
          </a:p>
          <a:p>
            <a:pPr marL="685800" indent="-685800">
              <a:buFontTx/>
              <a:buChar char="-"/>
            </a:pPr>
            <a:r>
              <a:rPr lang="en-US" sz="3200" dirty="0">
                <a:ln w="0"/>
                <a:solidFill>
                  <a:srgbClr val="292C5F"/>
                </a:solidFill>
              </a:rPr>
              <a:t>Recognise the courage it takes to share</a:t>
            </a:r>
          </a:p>
          <a:p>
            <a:pPr marL="685800" indent="-685800">
              <a:buFontTx/>
              <a:buChar char="-"/>
            </a:pPr>
            <a:r>
              <a:rPr lang="en-US" sz="3200" dirty="0">
                <a:ln w="0"/>
                <a:solidFill>
                  <a:srgbClr val="292C5F"/>
                </a:solidFill>
              </a:rPr>
              <a:t>You will be asked to reflect after these</a:t>
            </a:r>
          </a:p>
          <a:p>
            <a:pPr marL="685800" indent="-685800">
              <a:buFontTx/>
              <a:buChar char="-"/>
            </a:pPr>
            <a:endParaRPr lang="en-US" sz="4800" dirty="0">
              <a:ln w="0"/>
              <a:solidFill>
                <a:srgbClr val="292C5F"/>
              </a:solidFill>
            </a:endParaRPr>
          </a:p>
          <a:p>
            <a:endParaRPr lang="en-US" sz="4800" dirty="0">
              <a:ln w="0"/>
              <a:solidFill>
                <a:srgbClr val="292C5F"/>
              </a:solidFill>
            </a:endParaRPr>
          </a:p>
          <a:p>
            <a:endParaRPr lang="en-US" sz="4800" dirty="0">
              <a:ln w="0"/>
              <a:solidFill>
                <a:srgbClr val="292C5F"/>
              </a:solidFill>
            </a:endParaRPr>
          </a:p>
          <a:p>
            <a:endParaRPr lang="en-US" sz="4800" dirty="0">
              <a:ln w="0"/>
              <a:solidFill>
                <a:srgbClr val="292C5F"/>
              </a:solidFill>
            </a:endParaRPr>
          </a:p>
          <a:p>
            <a:endParaRPr lang="en-US" sz="4800" dirty="0">
              <a:ln w="0"/>
              <a:solidFill>
                <a:srgbClr val="292C5F"/>
              </a:solidFill>
            </a:endParaRPr>
          </a:p>
          <a:p>
            <a:pPr algn="ctr"/>
            <a:endParaRPr lang="en-US" sz="5400" b="0" cap="none" spc="0" dirty="0">
              <a:ln w="0"/>
              <a:solidFill>
                <a:srgbClr val="282A5C"/>
              </a:solidFill>
              <a:effectLst>
                <a:outerShdw blurRad="38100" dist="19050" dir="2700000" algn="tl" rotWithShape="0">
                  <a:schemeClr val="dk1">
                    <a:alpha val="40000"/>
                  </a:schemeClr>
                </a:outerShdw>
              </a:effectLst>
            </a:endParaRPr>
          </a:p>
        </p:txBody>
      </p:sp>
      <p:pic>
        <p:nvPicPr>
          <p:cNvPr id="1026" name="Picture 2" descr="Be Kind, It's Free Positivity Lettering Sticker">
            <a:extLst>
              <a:ext uri="{FF2B5EF4-FFF2-40B4-BE49-F238E27FC236}">
                <a16:creationId xmlns:a16="http://schemas.microsoft.com/office/drawing/2014/main" id="{D4AEE6CE-6C4A-0771-044D-A47DB889F26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12018" y="4013963"/>
            <a:ext cx="3517468" cy="262859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204195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2299" name="Rectangle 12298">
            <a:extLst>
              <a:ext uri="{FF2B5EF4-FFF2-40B4-BE49-F238E27FC236}">
                <a16:creationId xmlns:a16="http://schemas.microsoft.com/office/drawing/2014/main" id="{53E60C6D-4E85-4E14-BCDF-BF15C241F7C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290" name="Picture 2" descr="Being Uncomfortable ...">
            <a:extLst>
              <a:ext uri="{FF2B5EF4-FFF2-40B4-BE49-F238E27FC236}">
                <a16:creationId xmlns:a16="http://schemas.microsoft.com/office/drawing/2014/main" id="{631536D1-9632-8F60-D583-623E568AD474}"/>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10561"/>
          <a:stretch/>
        </p:blipFill>
        <p:spPr bwMode="auto">
          <a:xfrm>
            <a:off x="288552" y="395151"/>
            <a:ext cx="5805924" cy="3618481"/>
          </a:xfrm>
          <a:custGeom>
            <a:avLst/>
            <a:gdLst/>
            <a:ahLst/>
            <a:cxnLst/>
            <a:rect l="l" t="t" r="r" b="b"/>
            <a:pathLst>
              <a:path w="4555700" h="2733294">
                <a:moveTo>
                  <a:pt x="82217" y="0"/>
                </a:moveTo>
                <a:lnTo>
                  <a:pt x="4473483" y="0"/>
                </a:lnTo>
                <a:cubicBezTo>
                  <a:pt x="4518890" y="0"/>
                  <a:pt x="4555700" y="36810"/>
                  <a:pt x="4555700" y="82217"/>
                </a:cubicBezTo>
                <a:lnTo>
                  <a:pt x="4555700" y="2651077"/>
                </a:lnTo>
                <a:cubicBezTo>
                  <a:pt x="4555700" y="2696484"/>
                  <a:pt x="4518890" y="2733294"/>
                  <a:pt x="4473483" y="2733294"/>
                </a:cubicBezTo>
                <a:lnTo>
                  <a:pt x="82217" y="2733294"/>
                </a:lnTo>
                <a:cubicBezTo>
                  <a:pt x="36810" y="2733294"/>
                  <a:pt x="0" y="2696484"/>
                  <a:pt x="0" y="2651077"/>
                </a:cubicBezTo>
                <a:lnTo>
                  <a:pt x="0" y="82217"/>
                </a:lnTo>
                <a:cubicBezTo>
                  <a:pt x="0" y="36810"/>
                  <a:pt x="36810" y="0"/>
                  <a:pt x="82217" y="0"/>
                </a:cubicBezTo>
                <a:close/>
              </a:path>
            </a:pathLst>
          </a:custGeom>
          <a:noFill/>
          <a:extLst>
            <a:ext uri="{909E8E84-426E-40DD-AFC4-6F175D3DCCD1}">
              <a14:hiddenFill xmlns:a14="http://schemas.microsoft.com/office/drawing/2010/main">
                <a:solidFill>
                  <a:srgbClr val="FFFFFF"/>
                </a:solidFill>
              </a14:hiddenFill>
            </a:ext>
          </a:extLst>
        </p:spPr>
      </p:pic>
      <p:sp>
        <p:nvSpPr>
          <p:cNvPr id="12301" name="Freeform: Shape 12300">
            <a:extLst>
              <a:ext uri="{FF2B5EF4-FFF2-40B4-BE49-F238E27FC236}">
                <a16:creationId xmlns:a16="http://schemas.microsoft.com/office/drawing/2014/main" id="{7D42D292-4C48-479B-9E59-E29CD9871C0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5486400"/>
            <a:ext cx="2672863" cy="1371600"/>
          </a:xfrm>
          <a:custGeom>
            <a:avLst/>
            <a:gdLst>
              <a:gd name="connsiteX0" fmla="*/ 1721734 w 2672863"/>
              <a:gd name="connsiteY0" fmla="*/ 0 h 1371600"/>
              <a:gd name="connsiteX1" fmla="*/ 2564444 w 2672863"/>
              <a:gd name="connsiteY1" fmla="*/ 213382 h 1371600"/>
              <a:gd name="connsiteX2" fmla="*/ 2672863 w 2672863"/>
              <a:gd name="connsiteY2" fmla="*/ 279248 h 1371600"/>
              <a:gd name="connsiteX3" fmla="*/ 2672863 w 2672863"/>
              <a:gd name="connsiteY3" fmla="*/ 1371600 h 1371600"/>
              <a:gd name="connsiteX4" fmla="*/ 0 w 2672863"/>
              <a:gd name="connsiteY4" fmla="*/ 1371600 h 1371600"/>
              <a:gd name="connsiteX5" fmla="*/ 33268 w 2672863"/>
              <a:gd name="connsiteY5" fmla="*/ 1242216 h 1371600"/>
              <a:gd name="connsiteX6" fmla="*/ 1721734 w 2672863"/>
              <a:gd name="connsiteY6" fmla="*/ 0 h 1371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672863" h="1371600">
                <a:moveTo>
                  <a:pt x="1721734" y="0"/>
                </a:moveTo>
                <a:cubicBezTo>
                  <a:pt x="2026863" y="0"/>
                  <a:pt x="2313937" y="77299"/>
                  <a:pt x="2564444" y="213382"/>
                </a:cubicBezTo>
                <a:lnTo>
                  <a:pt x="2672863" y="279248"/>
                </a:lnTo>
                <a:lnTo>
                  <a:pt x="2672863" y="1371600"/>
                </a:lnTo>
                <a:lnTo>
                  <a:pt x="0" y="1371600"/>
                </a:lnTo>
                <a:lnTo>
                  <a:pt x="33268" y="1242216"/>
                </a:lnTo>
                <a:cubicBezTo>
                  <a:pt x="257110" y="522539"/>
                  <a:pt x="928399" y="0"/>
                  <a:pt x="1721734" y="0"/>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12292" name="Picture 4">
            <a:extLst>
              <a:ext uri="{FF2B5EF4-FFF2-40B4-BE49-F238E27FC236}">
                <a16:creationId xmlns:a16="http://schemas.microsoft.com/office/drawing/2014/main" id="{DEAE4B51-D13E-5E7B-F09C-D211F52340E1}"/>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6383028" y="2676567"/>
            <a:ext cx="5464244" cy="3778824"/>
          </a:xfrm>
          <a:custGeom>
            <a:avLst/>
            <a:gdLst/>
            <a:ahLst/>
            <a:cxnLst/>
            <a:rect l="l" t="t" r="r" b="b"/>
            <a:pathLst>
              <a:path w="4438338" h="2323972">
                <a:moveTo>
                  <a:pt x="69905" y="0"/>
                </a:moveTo>
                <a:lnTo>
                  <a:pt x="4368433" y="0"/>
                </a:lnTo>
                <a:cubicBezTo>
                  <a:pt x="4407040" y="0"/>
                  <a:pt x="4438338" y="31298"/>
                  <a:pt x="4438338" y="69905"/>
                </a:cubicBezTo>
                <a:lnTo>
                  <a:pt x="4438338" y="2254067"/>
                </a:lnTo>
                <a:cubicBezTo>
                  <a:pt x="4438338" y="2292674"/>
                  <a:pt x="4407040" y="2323972"/>
                  <a:pt x="4368433" y="2323972"/>
                </a:cubicBezTo>
                <a:lnTo>
                  <a:pt x="69905" y="2323972"/>
                </a:lnTo>
                <a:cubicBezTo>
                  <a:pt x="31298" y="2323972"/>
                  <a:pt x="0" y="2292674"/>
                  <a:pt x="0" y="2254067"/>
                </a:cubicBezTo>
                <a:lnTo>
                  <a:pt x="0" y="69905"/>
                </a:lnTo>
                <a:cubicBezTo>
                  <a:pt x="0" y="31298"/>
                  <a:pt x="31298" y="0"/>
                  <a:pt x="69905" y="0"/>
                </a:cubicBezTo>
                <a:close/>
              </a:path>
            </a:pathLst>
          </a:custGeom>
          <a:noFill/>
          <a:extLst>
            <a:ext uri="{909E8E84-426E-40DD-AFC4-6F175D3DCCD1}">
              <a14:hiddenFill xmlns:a14="http://schemas.microsoft.com/office/drawing/2010/main">
                <a:solidFill>
                  <a:srgbClr val="FFFFFF"/>
                </a:solidFill>
              </a14:hiddenFill>
            </a:ext>
          </a:extLst>
        </p:spPr>
      </p:pic>
      <p:sp>
        <p:nvSpPr>
          <p:cNvPr id="12303" name="Arc 12302">
            <a:extLst>
              <a:ext uri="{FF2B5EF4-FFF2-40B4-BE49-F238E27FC236}">
                <a16:creationId xmlns:a16="http://schemas.microsoft.com/office/drawing/2014/main" id="{533DF362-939D-4EEE-8DC4-6B54607E561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95198">
            <a:off x="1539683" y="162676"/>
            <a:ext cx="4083433" cy="4083433"/>
          </a:xfrm>
          <a:prstGeom prst="arc">
            <a:avLst>
              <a:gd name="adj1" fmla="val 17445962"/>
              <a:gd name="adj2" fmla="val 0"/>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Tree>
    <p:extLst>
      <p:ext uri="{BB962C8B-B14F-4D97-AF65-F5344CB8AC3E}">
        <p14:creationId xmlns:p14="http://schemas.microsoft.com/office/powerpoint/2010/main" val="29426309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65" name="Slide Background">
            <a:extLst>
              <a:ext uri="{FF2B5EF4-FFF2-40B4-BE49-F238E27FC236}">
                <a16:creationId xmlns:a16="http://schemas.microsoft.com/office/drawing/2014/main" id="{B210AC1D-4063-4C6E-9528-FA9C4C0C18E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67" name="Rectangle 1066">
            <a:extLst>
              <a:ext uri="{FF2B5EF4-FFF2-40B4-BE49-F238E27FC236}">
                <a16:creationId xmlns:a16="http://schemas.microsoft.com/office/drawing/2014/main" id="{02F8C595-E68C-4306-AED8-DC7826A0A50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1416414" cy="6858000"/>
          </a:xfrm>
          <a:prstGeom prst="rect">
            <a:avLst/>
          </a:prstGeom>
          <a:ln>
            <a:noFill/>
          </a:ln>
          <a:effectLst>
            <a:outerShdw blurRad="889000" dist="406400" dir="21540000" sx="90000" sy="90000" algn="t" rotWithShape="0">
              <a:srgbClr val="000000">
                <a:alpha val="2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30" name="Picture 6" descr="Self Care Stock Illustrations – 49,582 Self Care Stock Illustrations,  Vectors &amp; Clipart - Dreamstime">
            <a:extLst>
              <a:ext uri="{FF2B5EF4-FFF2-40B4-BE49-F238E27FC236}">
                <a16:creationId xmlns:a16="http://schemas.microsoft.com/office/drawing/2014/main" id="{3DD7E28D-E449-3C9C-DEB5-563A55FB4FB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l="4681" r="6431"/>
          <a:stretch/>
        </p:blipFill>
        <p:spPr bwMode="auto">
          <a:xfrm>
            <a:off x="367862" y="136632"/>
            <a:ext cx="6180084" cy="6858002"/>
          </a:xfrm>
          <a:prstGeom prst="rect">
            <a:avLst/>
          </a:prstGeom>
          <a:noFill/>
          <a:extLst>
            <a:ext uri="{909E8E84-426E-40DD-AFC4-6F175D3DCCD1}">
              <a14:hiddenFill xmlns:a14="http://schemas.microsoft.com/office/drawing/2010/main">
                <a:solidFill>
                  <a:srgbClr val="FFFFFF"/>
                </a:solidFill>
              </a14:hiddenFill>
            </a:ext>
          </a:extLst>
        </p:spPr>
      </p:pic>
      <p:sp>
        <p:nvSpPr>
          <p:cNvPr id="1055" name="Content Placeholder 1054">
            <a:extLst>
              <a:ext uri="{FF2B5EF4-FFF2-40B4-BE49-F238E27FC236}">
                <a16:creationId xmlns:a16="http://schemas.microsoft.com/office/drawing/2014/main" id="{AC9EE53E-7758-EB85-1220-FFEE43DBB31E}"/>
              </a:ext>
            </a:extLst>
          </p:cNvPr>
          <p:cNvSpPr>
            <a:spLocks noGrp="1"/>
          </p:cNvSpPr>
          <p:nvPr>
            <p:ph idx="1"/>
          </p:nvPr>
        </p:nvSpPr>
        <p:spPr>
          <a:xfrm>
            <a:off x="6915808" y="1271565"/>
            <a:ext cx="4156512" cy="3769835"/>
          </a:xfrm>
        </p:spPr>
        <p:txBody>
          <a:bodyPr anchor="ctr">
            <a:normAutofit/>
          </a:bodyPr>
          <a:lstStyle/>
          <a:p>
            <a:pPr marL="0" indent="0" algn="ctr">
              <a:buNone/>
            </a:pPr>
            <a:r>
              <a:rPr lang="en-US" sz="3600" b="1" dirty="0">
                <a:latin typeface="Cavolini" panose="03000502040302020204" pitchFamily="66" charset="0"/>
                <a:cs typeface="Cavolini" panose="03000502040302020204" pitchFamily="66" charset="0"/>
              </a:rPr>
              <a:t>TAKE CARE OF YOURSELF </a:t>
            </a:r>
          </a:p>
        </p:txBody>
      </p:sp>
    </p:spTree>
    <p:extLst>
      <p:ext uri="{BB962C8B-B14F-4D97-AF65-F5344CB8AC3E}">
        <p14:creationId xmlns:p14="http://schemas.microsoft.com/office/powerpoint/2010/main" val="28907907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0656E21-6345-2A7A-6CB0-A9B8DA061167}"/>
            </a:ext>
          </a:extLst>
        </p:cNvPr>
        <p:cNvGrpSpPr/>
        <p:nvPr/>
      </p:nvGrpSpPr>
      <p:grpSpPr>
        <a:xfrm>
          <a:off x="0" y="0"/>
          <a:ext cx="0" cy="0"/>
          <a:chOff x="0" y="0"/>
          <a:chExt cx="0" cy="0"/>
        </a:xfrm>
      </p:grpSpPr>
      <p:sp>
        <p:nvSpPr>
          <p:cNvPr id="13" name="Rectangle 12">
            <a:extLst>
              <a:ext uri="{FF2B5EF4-FFF2-40B4-BE49-F238E27FC236}">
                <a16:creationId xmlns:a16="http://schemas.microsoft.com/office/drawing/2014/main" id="{2464415F-7279-57C6-41C7-C6ACF9F818FE}"/>
              </a:ext>
            </a:extLst>
          </p:cNvPr>
          <p:cNvSpPr/>
          <p:nvPr/>
        </p:nvSpPr>
        <p:spPr>
          <a:xfrm>
            <a:off x="11149781" y="0"/>
            <a:ext cx="1042219" cy="6858000"/>
          </a:xfrm>
          <a:prstGeom prst="rect">
            <a:avLst/>
          </a:prstGeom>
          <a:gradFill flip="none" rotWithShape="1">
            <a:gsLst>
              <a:gs pos="73000">
                <a:srgbClr val="5BC1D4"/>
              </a:gs>
              <a:gs pos="18000">
                <a:schemeClr val="accent1">
                  <a:lumMod val="45000"/>
                  <a:lumOff val="55000"/>
                  <a:alpha val="0"/>
                </a:schemeClr>
              </a:gs>
              <a:gs pos="0">
                <a:schemeClr val="accent1">
                  <a:lumMod val="30000"/>
                  <a:lumOff val="70000"/>
                </a:schemeClr>
              </a:gs>
            </a:gsLst>
            <a:path path="circle">
              <a:fillToRect l="100000" t="100000"/>
            </a:path>
            <a:tileRect r="-100000" b="-100000"/>
          </a:gradFill>
          <a:ln>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extBox 1">
            <a:extLst>
              <a:ext uri="{FF2B5EF4-FFF2-40B4-BE49-F238E27FC236}">
                <a16:creationId xmlns:a16="http://schemas.microsoft.com/office/drawing/2014/main" id="{39E92898-DEC1-4DA3-5861-490D6D1130EF}"/>
              </a:ext>
            </a:extLst>
          </p:cNvPr>
          <p:cNvSpPr txBox="1"/>
          <p:nvPr/>
        </p:nvSpPr>
        <p:spPr>
          <a:xfrm>
            <a:off x="0" y="6488668"/>
            <a:ext cx="4199419" cy="307777"/>
          </a:xfrm>
          <a:prstGeom prst="rect">
            <a:avLst/>
          </a:prstGeom>
          <a:noFill/>
        </p:spPr>
        <p:txBody>
          <a:bodyPr wrap="none" rtlCol="0">
            <a:spAutoFit/>
          </a:bodyPr>
          <a:lstStyle/>
          <a:p>
            <a:r>
              <a:rPr lang="en-US" sz="1400" dirty="0">
                <a:solidFill>
                  <a:srgbClr val="5BBA9A"/>
                </a:solidFill>
                <a:latin typeface="Arial" panose="020B0604020202020204" pitchFamily="34" charset="0"/>
                <a:cs typeface="Arial" panose="020B0604020202020204" pitchFamily="34" charset="0"/>
              </a:rPr>
              <a:t>Diversity in Children’s Services Leadership Teams </a:t>
            </a:r>
            <a:endParaRPr lang="en-GB" sz="1400" dirty="0">
              <a:solidFill>
                <a:srgbClr val="5BBA9A"/>
              </a:solidFill>
              <a:latin typeface="Arial" panose="020B0604020202020204" pitchFamily="34" charset="0"/>
              <a:cs typeface="Arial" panose="020B0604020202020204" pitchFamily="34" charset="0"/>
            </a:endParaRPr>
          </a:p>
        </p:txBody>
      </p:sp>
      <p:sp>
        <p:nvSpPr>
          <p:cNvPr id="6" name="Rectangle 5">
            <a:extLst>
              <a:ext uri="{FF2B5EF4-FFF2-40B4-BE49-F238E27FC236}">
                <a16:creationId xmlns:a16="http://schemas.microsoft.com/office/drawing/2014/main" id="{31930425-BD43-3C37-5752-21BD2D66C216}"/>
              </a:ext>
            </a:extLst>
          </p:cNvPr>
          <p:cNvSpPr/>
          <p:nvPr/>
        </p:nvSpPr>
        <p:spPr>
          <a:xfrm>
            <a:off x="567231" y="913408"/>
            <a:ext cx="7640311" cy="5355312"/>
          </a:xfrm>
          <a:prstGeom prst="rect">
            <a:avLst/>
          </a:prstGeom>
          <a:noFill/>
        </p:spPr>
        <p:txBody>
          <a:bodyPr wrap="square" lIns="91440" tIns="45720" rIns="91440" bIns="45720">
            <a:spAutoFit/>
          </a:bodyPr>
          <a:lstStyle/>
          <a:p>
            <a:r>
              <a:rPr lang="en-US" sz="4800" dirty="0">
                <a:ln w="0"/>
                <a:solidFill>
                  <a:srgbClr val="292C5F"/>
                </a:solidFill>
              </a:rPr>
              <a:t>Lived experience 1</a:t>
            </a:r>
            <a:endParaRPr lang="en-US" sz="3200" dirty="0">
              <a:ln w="0"/>
              <a:solidFill>
                <a:srgbClr val="292C5F"/>
              </a:solidFill>
            </a:endParaRPr>
          </a:p>
          <a:p>
            <a:pPr marL="685800" indent="-685800">
              <a:buFontTx/>
              <a:buChar char="-"/>
            </a:pPr>
            <a:endParaRPr lang="en-US" sz="4800" dirty="0">
              <a:ln w="0"/>
              <a:solidFill>
                <a:srgbClr val="292C5F"/>
              </a:solidFill>
            </a:endParaRPr>
          </a:p>
          <a:p>
            <a:r>
              <a:rPr lang="en-GB" sz="2400" b="1" dirty="0">
                <a:effectLst/>
                <a:latin typeface="Calibri" panose="020F0502020204030204" pitchFamily="34" charset="0"/>
                <a:ea typeface="Calibri" panose="020F0502020204030204" pitchFamily="34" charset="0"/>
                <a:cs typeface="Times New Roman" panose="02020603050405020304" pitchFamily="18" charset="0"/>
              </a:rPr>
              <a:t>I am a Black British male of Afro Caribbean heritage; my current role is that of a team manager in children’s services. Originally from South where the majority of my working experiences have been predominantly working in Youth Services in London but in the last 15 years in the North and Midlands. ….. </a:t>
            </a:r>
          </a:p>
          <a:p>
            <a:endParaRPr lang="en-US" sz="4800" dirty="0">
              <a:ln w="0"/>
              <a:solidFill>
                <a:srgbClr val="292C5F"/>
              </a:solidFill>
            </a:endParaRPr>
          </a:p>
          <a:p>
            <a:pPr algn="ctr"/>
            <a:endParaRPr lang="en-US" sz="5400" b="0" cap="none" spc="0" dirty="0">
              <a:ln w="0"/>
              <a:solidFill>
                <a:srgbClr val="282A5C"/>
              </a:solidFill>
              <a:effectLst>
                <a:outerShdw blurRad="38100" dist="19050" dir="2700000" algn="tl" rotWithShape="0">
                  <a:schemeClr val="dk1">
                    <a:alpha val="40000"/>
                  </a:schemeClr>
                </a:outerShdw>
              </a:effectLst>
            </a:endParaRPr>
          </a:p>
        </p:txBody>
      </p:sp>
      <p:pic>
        <p:nvPicPr>
          <p:cNvPr id="1026" name="Picture 2" descr="Be Kind, It's Free Positivity Lettering Sticker">
            <a:extLst>
              <a:ext uri="{FF2B5EF4-FFF2-40B4-BE49-F238E27FC236}">
                <a16:creationId xmlns:a16="http://schemas.microsoft.com/office/drawing/2014/main" id="{BF9217F5-41D1-FB39-21F5-BDFB8DEB110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207542" y="3860075"/>
            <a:ext cx="3517468" cy="2628593"/>
          </a:xfrm>
          <a:prstGeom prst="rect">
            <a:avLst/>
          </a:prstGeom>
          <a:noFill/>
          <a:extLst>
            <a:ext uri="{909E8E84-426E-40DD-AFC4-6F175D3DCCD1}">
              <a14:hiddenFill xmlns:a14="http://schemas.microsoft.com/office/drawing/2010/main">
                <a:solidFill>
                  <a:srgbClr val="FFFFFF"/>
                </a:solidFill>
              </a14:hiddenFill>
            </a:ext>
          </a:extLst>
        </p:spPr>
      </p:pic>
      <p:pic>
        <p:nvPicPr>
          <p:cNvPr id="4098" name="Picture 2" descr="advocacy service – Herefordshire Council">
            <a:extLst>
              <a:ext uri="{FF2B5EF4-FFF2-40B4-BE49-F238E27FC236}">
                <a16:creationId xmlns:a16="http://schemas.microsoft.com/office/drawing/2014/main" id="{446677C3-1A28-A5A2-5465-6C02B84EA62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059178" y="366756"/>
            <a:ext cx="2665832" cy="213266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549370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951A1BE-049C-091B-D823-0D1556583DED}"/>
            </a:ext>
          </a:extLst>
        </p:cNvPr>
        <p:cNvGrpSpPr/>
        <p:nvPr/>
      </p:nvGrpSpPr>
      <p:grpSpPr>
        <a:xfrm>
          <a:off x="0" y="0"/>
          <a:ext cx="0" cy="0"/>
          <a:chOff x="0" y="0"/>
          <a:chExt cx="0" cy="0"/>
        </a:xfrm>
      </p:grpSpPr>
      <p:sp>
        <p:nvSpPr>
          <p:cNvPr id="13" name="Rectangle 12">
            <a:extLst>
              <a:ext uri="{FF2B5EF4-FFF2-40B4-BE49-F238E27FC236}">
                <a16:creationId xmlns:a16="http://schemas.microsoft.com/office/drawing/2014/main" id="{CCE0202C-AAE6-283E-99E9-DB429833F18C}"/>
              </a:ext>
            </a:extLst>
          </p:cNvPr>
          <p:cNvSpPr/>
          <p:nvPr/>
        </p:nvSpPr>
        <p:spPr>
          <a:xfrm>
            <a:off x="11149781" y="0"/>
            <a:ext cx="1042219" cy="6858000"/>
          </a:xfrm>
          <a:prstGeom prst="rect">
            <a:avLst/>
          </a:prstGeom>
          <a:gradFill flip="none" rotWithShape="1">
            <a:gsLst>
              <a:gs pos="73000">
                <a:srgbClr val="5BC1D4"/>
              </a:gs>
              <a:gs pos="18000">
                <a:schemeClr val="accent1">
                  <a:lumMod val="45000"/>
                  <a:lumOff val="55000"/>
                  <a:alpha val="0"/>
                </a:schemeClr>
              </a:gs>
              <a:gs pos="0">
                <a:schemeClr val="accent1">
                  <a:lumMod val="30000"/>
                  <a:lumOff val="70000"/>
                </a:schemeClr>
              </a:gs>
            </a:gsLst>
            <a:path path="circle">
              <a:fillToRect l="100000" t="100000"/>
            </a:path>
            <a:tileRect r="-100000" b="-100000"/>
          </a:gradFill>
          <a:ln>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extBox 1">
            <a:extLst>
              <a:ext uri="{FF2B5EF4-FFF2-40B4-BE49-F238E27FC236}">
                <a16:creationId xmlns:a16="http://schemas.microsoft.com/office/drawing/2014/main" id="{F26CD129-7F16-7CA1-AC1E-4D1687BC7E85}"/>
              </a:ext>
            </a:extLst>
          </p:cNvPr>
          <p:cNvSpPr txBox="1"/>
          <p:nvPr/>
        </p:nvSpPr>
        <p:spPr>
          <a:xfrm>
            <a:off x="0" y="6488668"/>
            <a:ext cx="4199419" cy="307777"/>
          </a:xfrm>
          <a:prstGeom prst="rect">
            <a:avLst/>
          </a:prstGeom>
          <a:noFill/>
        </p:spPr>
        <p:txBody>
          <a:bodyPr wrap="none" rtlCol="0">
            <a:spAutoFit/>
          </a:bodyPr>
          <a:lstStyle/>
          <a:p>
            <a:r>
              <a:rPr lang="en-US" sz="1400" dirty="0">
                <a:solidFill>
                  <a:srgbClr val="5BBA9A"/>
                </a:solidFill>
                <a:latin typeface="Arial" panose="020B0604020202020204" pitchFamily="34" charset="0"/>
                <a:cs typeface="Arial" panose="020B0604020202020204" pitchFamily="34" charset="0"/>
              </a:rPr>
              <a:t>Diversity in Children’s Services Leadership Teams </a:t>
            </a:r>
            <a:endParaRPr lang="en-GB" sz="1400" dirty="0">
              <a:solidFill>
                <a:srgbClr val="5BBA9A"/>
              </a:solidFill>
              <a:latin typeface="Arial" panose="020B0604020202020204" pitchFamily="34" charset="0"/>
              <a:cs typeface="Arial" panose="020B0604020202020204" pitchFamily="34" charset="0"/>
            </a:endParaRPr>
          </a:p>
        </p:txBody>
      </p:sp>
      <p:sp>
        <p:nvSpPr>
          <p:cNvPr id="6" name="Rectangle 5">
            <a:extLst>
              <a:ext uri="{FF2B5EF4-FFF2-40B4-BE49-F238E27FC236}">
                <a16:creationId xmlns:a16="http://schemas.microsoft.com/office/drawing/2014/main" id="{637BD000-5053-8C38-C1CD-E3E926FD2DC6}"/>
              </a:ext>
            </a:extLst>
          </p:cNvPr>
          <p:cNvSpPr/>
          <p:nvPr/>
        </p:nvSpPr>
        <p:spPr>
          <a:xfrm>
            <a:off x="651314" y="629629"/>
            <a:ext cx="6895898" cy="5355312"/>
          </a:xfrm>
          <a:prstGeom prst="rect">
            <a:avLst/>
          </a:prstGeom>
          <a:noFill/>
        </p:spPr>
        <p:txBody>
          <a:bodyPr wrap="square" lIns="91440" tIns="45720" rIns="91440" bIns="45720">
            <a:spAutoFit/>
          </a:bodyPr>
          <a:lstStyle/>
          <a:p>
            <a:r>
              <a:rPr lang="en-US" sz="4800" dirty="0">
                <a:ln w="0"/>
                <a:solidFill>
                  <a:srgbClr val="292C5F"/>
                </a:solidFill>
              </a:rPr>
              <a:t>Lived experience 2</a:t>
            </a:r>
            <a:endParaRPr lang="en-US" sz="3200" dirty="0">
              <a:ln w="0"/>
              <a:solidFill>
                <a:srgbClr val="292C5F"/>
              </a:solidFill>
            </a:endParaRPr>
          </a:p>
          <a:p>
            <a:endParaRPr lang="en-US" sz="2400" dirty="0">
              <a:ln w="0"/>
              <a:solidFill>
                <a:srgbClr val="292C5F"/>
              </a:solidFill>
            </a:endParaRPr>
          </a:p>
          <a:p>
            <a:endParaRPr lang="en-US" sz="2400" dirty="0">
              <a:ln w="0"/>
              <a:solidFill>
                <a:srgbClr val="292C5F"/>
              </a:solidFill>
            </a:endParaRPr>
          </a:p>
          <a:p>
            <a:r>
              <a:rPr lang="en-GB" sz="2400" b="1" kern="100" dirty="0">
                <a:effectLst/>
                <a:latin typeface="Aptos" panose="020B0004020202020204" pitchFamily="34" charset="0"/>
                <a:ea typeface="Aptos" panose="020B0004020202020204" pitchFamily="34" charset="0"/>
                <a:cs typeface="Times New Roman" panose="02020603050405020304" pitchFamily="18" charset="0"/>
              </a:rPr>
              <a:t>I have spent 25 years in local government, 11 of which have been in senior management roles, including 7 years in Children’s Services. I am a proud man of Black African heritage, a father to four mixed-heritage children, and happily married. ….</a:t>
            </a:r>
            <a:endParaRPr lang="en-US" sz="4800" dirty="0">
              <a:ln w="0"/>
              <a:solidFill>
                <a:srgbClr val="292C5F"/>
              </a:solidFill>
            </a:endParaRPr>
          </a:p>
          <a:p>
            <a:endParaRPr lang="en-US" sz="4800" dirty="0">
              <a:ln w="0"/>
              <a:solidFill>
                <a:srgbClr val="292C5F"/>
              </a:solidFill>
            </a:endParaRPr>
          </a:p>
          <a:p>
            <a:pPr algn="ctr"/>
            <a:endParaRPr lang="en-US" sz="5400" b="0" cap="none" spc="0" dirty="0">
              <a:ln w="0"/>
              <a:solidFill>
                <a:srgbClr val="282A5C"/>
              </a:solidFill>
              <a:effectLst>
                <a:outerShdw blurRad="38100" dist="19050" dir="2700000" algn="tl" rotWithShape="0">
                  <a:schemeClr val="dk1">
                    <a:alpha val="40000"/>
                  </a:schemeClr>
                </a:outerShdw>
              </a:effectLst>
            </a:endParaRPr>
          </a:p>
        </p:txBody>
      </p:sp>
      <p:pic>
        <p:nvPicPr>
          <p:cNvPr id="1026" name="Picture 2" descr="Be Kind, It's Free Positivity Lettering Sticker">
            <a:extLst>
              <a:ext uri="{FF2B5EF4-FFF2-40B4-BE49-F238E27FC236}">
                <a16:creationId xmlns:a16="http://schemas.microsoft.com/office/drawing/2014/main" id="{0E403CD9-BC2E-CBB2-7BA5-39EBAFB88D5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207542" y="3860075"/>
            <a:ext cx="3517468" cy="2628593"/>
          </a:xfrm>
          <a:prstGeom prst="rect">
            <a:avLst/>
          </a:prstGeom>
          <a:noFill/>
          <a:extLst>
            <a:ext uri="{909E8E84-426E-40DD-AFC4-6F175D3DCCD1}">
              <a14:hiddenFill xmlns:a14="http://schemas.microsoft.com/office/drawing/2010/main">
                <a:solidFill>
                  <a:srgbClr val="FFFFFF"/>
                </a:solidFill>
              </a14:hiddenFill>
            </a:ext>
          </a:extLst>
        </p:spPr>
      </p:pic>
      <p:pic>
        <p:nvPicPr>
          <p:cNvPr id="4098" name="Picture 2" descr="advocacy service – Herefordshire Council">
            <a:extLst>
              <a:ext uri="{FF2B5EF4-FFF2-40B4-BE49-F238E27FC236}">
                <a16:creationId xmlns:a16="http://schemas.microsoft.com/office/drawing/2014/main" id="{ADB4FF70-CD0B-D316-CCB8-113DBDE0FBE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059178" y="366756"/>
            <a:ext cx="2665832" cy="213266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833824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089A5DC-C9D6-FE0B-858E-7B336D0B2059}"/>
            </a:ext>
          </a:extLst>
        </p:cNvPr>
        <p:cNvGrpSpPr/>
        <p:nvPr/>
      </p:nvGrpSpPr>
      <p:grpSpPr>
        <a:xfrm>
          <a:off x="0" y="0"/>
          <a:ext cx="0" cy="0"/>
          <a:chOff x="0" y="0"/>
          <a:chExt cx="0" cy="0"/>
        </a:xfrm>
      </p:grpSpPr>
      <p:sp>
        <p:nvSpPr>
          <p:cNvPr id="13" name="Rectangle 12">
            <a:extLst>
              <a:ext uri="{FF2B5EF4-FFF2-40B4-BE49-F238E27FC236}">
                <a16:creationId xmlns:a16="http://schemas.microsoft.com/office/drawing/2014/main" id="{2561D2B4-DCC4-D6C3-E449-19B96BA604D3}"/>
              </a:ext>
            </a:extLst>
          </p:cNvPr>
          <p:cNvSpPr/>
          <p:nvPr/>
        </p:nvSpPr>
        <p:spPr>
          <a:xfrm>
            <a:off x="11149781" y="0"/>
            <a:ext cx="1042219" cy="6858000"/>
          </a:xfrm>
          <a:prstGeom prst="rect">
            <a:avLst/>
          </a:prstGeom>
          <a:gradFill flip="none" rotWithShape="1">
            <a:gsLst>
              <a:gs pos="73000">
                <a:srgbClr val="5BC1D4"/>
              </a:gs>
              <a:gs pos="18000">
                <a:schemeClr val="accent1">
                  <a:lumMod val="45000"/>
                  <a:lumOff val="55000"/>
                  <a:alpha val="0"/>
                </a:schemeClr>
              </a:gs>
              <a:gs pos="0">
                <a:schemeClr val="accent1">
                  <a:lumMod val="30000"/>
                  <a:lumOff val="70000"/>
                </a:schemeClr>
              </a:gs>
            </a:gsLst>
            <a:path path="circle">
              <a:fillToRect l="100000" t="100000"/>
            </a:path>
            <a:tileRect r="-100000" b="-100000"/>
          </a:gradFill>
          <a:ln>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extBox 1">
            <a:extLst>
              <a:ext uri="{FF2B5EF4-FFF2-40B4-BE49-F238E27FC236}">
                <a16:creationId xmlns:a16="http://schemas.microsoft.com/office/drawing/2014/main" id="{A73EB5C1-4F72-3C8B-5EA8-2E3BCE604A29}"/>
              </a:ext>
            </a:extLst>
          </p:cNvPr>
          <p:cNvSpPr txBox="1"/>
          <p:nvPr/>
        </p:nvSpPr>
        <p:spPr>
          <a:xfrm>
            <a:off x="0" y="6488668"/>
            <a:ext cx="4199419" cy="307777"/>
          </a:xfrm>
          <a:prstGeom prst="rect">
            <a:avLst/>
          </a:prstGeom>
          <a:noFill/>
        </p:spPr>
        <p:txBody>
          <a:bodyPr wrap="none" rtlCol="0">
            <a:spAutoFit/>
          </a:bodyPr>
          <a:lstStyle/>
          <a:p>
            <a:r>
              <a:rPr lang="en-US" sz="1400" dirty="0">
                <a:solidFill>
                  <a:srgbClr val="5BBA9A"/>
                </a:solidFill>
                <a:latin typeface="Arial" panose="020B0604020202020204" pitchFamily="34" charset="0"/>
                <a:cs typeface="Arial" panose="020B0604020202020204" pitchFamily="34" charset="0"/>
              </a:rPr>
              <a:t>Diversity in Children’s Services Leadership Teams </a:t>
            </a:r>
            <a:endParaRPr lang="en-GB" sz="1400" dirty="0">
              <a:solidFill>
                <a:srgbClr val="5BBA9A"/>
              </a:solidFill>
              <a:latin typeface="Arial" panose="020B0604020202020204" pitchFamily="34" charset="0"/>
              <a:cs typeface="Arial" panose="020B0604020202020204" pitchFamily="34" charset="0"/>
            </a:endParaRPr>
          </a:p>
        </p:txBody>
      </p:sp>
      <p:sp>
        <p:nvSpPr>
          <p:cNvPr id="6" name="Rectangle 5">
            <a:extLst>
              <a:ext uri="{FF2B5EF4-FFF2-40B4-BE49-F238E27FC236}">
                <a16:creationId xmlns:a16="http://schemas.microsoft.com/office/drawing/2014/main" id="{08B94502-5E54-C378-ACEE-53DF89D44BDA}"/>
              </a:ext>
            </a:extLst>
          </p:cNvPr>
          <p:cNvSpPr/>
          <p:nvPr/>
        </p:nvSpPr>
        <p:spPr>
          <a:xfrm>
            <a:off x="567231" y="913408"/>
            <a:ext cx="10205872" cy="4524315"/>
          </a:xfrm>
          <a:prstGeom prst="rect">
            <a:avLst/>
          </a:prstGeom>
          <a:noFill/>
        </p:spPr>
        <p:txBody>
          <a:bodyPr wrap="square" lIns="91440" tIns="45720" rIns="91440" bIns="45720">
            <a:spAutoFit/>
          </a:bodyPr>
          <a:lstStyle/>
          <a:p>
            <a:r>
              <a:rPr lang="en-US" sz="4800" dirty="0">
                <a:ln w="0"/>
                <a:solidFill>
                  <a:srgbClr val="292C5F"/>
                </a:solidFill>
              </a:rPr>
              <a:t>Lived experience 3</a:t>
            </a:r>
          </a:p>
          <a:p>
            <a:pPr algn="ctr"/>
            <a:endParaRPr lang="en-US" sz="4800" dirty="0">
              <a:ln w="0"/>
              <a:solidFill>
                <a:srgbClr val="292C5F"/>
              </a:solidFill>
            </a:endParaRPr>
          </a:p>
          <a:p>
            <a:pPr algn="ctr"/>
            <a:endParaRPr lang="en-US" sz="4800" dirty="0">
              <a:ln w="0"/>
              <a:solidFill>
                <a:srgbClr val="292C5F"/>
              </a:solidFill>
            </a:endParaRPr>
          </a:p>
          <a:p>
            <a:pPr algn="ctr"/>
            <a:r>
              <a:rPr lang="en-US" sz="4800" dirty="0">
                <a:ln w="0"/>
                <a:solidFill>
                  <a:srgbClr val="292C5F"/>
                </a:solidFill>
              </a:rPr>
              <a:t>Belonging! </a:t>
            </a:r>
          </a:p>
          <a:p>
            <a:endParaRPr lang="en-US" sz="4800" dirty="0">
              <a:ln w="0"/>
              <a:solidFill>
                <a:srgbClr val="292C5F"/>
              </a:solidFill>
              <a:effectLst>
                <a:outerShdw blurRad="38100" dist="19050" dir="2700000" algn="tl" rotWithShape="0">
                  <a:schemeClr val="dk1">
                    <a:alpha val="40000"/>
                  </a:schemeClr>
                </a:outerShdw>
              </a:effectLst>
            </a:endParaRPr>
          </a:p>
          <a:p>
            <a:endParaRPr lang="en-US" sz="4800" dirty="0">
              <a:ln w="0"/>
              <a:solidFill>
                <a:srgbClr val="292C5F"/>
              </a:solidFill>
              <a:effectLst>
                <a:outerShdw blurRad="38100" dist="19050" dir="2700000" algn="tl" rotWithShape="0">
                  <a:schemeClr val="dk1">
                    <a:alpha val="40000"/>
                  </a:schemeClr>
                </a:outerShdw>
              </a:effectLst>
            </a:endParaRPr>
          </a:p>
        </p:txBody>
      </p:sp>
      <p:pic>
        <p:nvPicPr>
          <p:cNvPr id="3" name="Picture 2" descr="Be Kind, It's Free Positivity Lettering Sticker">
            <a:extLst>
              <a:ext uri="{FF2B5EF4-FFF2-40B4-BE49-F238E27FC236}">
                <a16:creationId xmlns:a16="http://schemas.microsoft.com/office/drawing/2014/main" id="{DC1CA8AE-8102-000D-174F-F3F55CF2269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12018" y="4013963"/>
            <a:ext cx="3517468" cy="2628593"/>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2" descr="advocacy service – Herefordshire Council">
            <a:extLst>
              <a:ext uri="{FF2B5EF4-FFF2-40B4-BE49-F238E27FC236}">
                <a16:creationId xmlns:a16="http://schemas.microsoft.com/office/drawing/2014/main" id="{B2C270E6-B233-EB86-92F9-46D7659FE75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059178" y="366756"/>
            <a:ext cx="2665832" cy="213266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429689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062" name="Rectangle 2061">
            <a:extLst>
              <a:ext uri="{FF2B5EF4-FFF2-40B4-BE49-F238E27FC236}">
                <a16:creationId xmlns:a16="http://schemas.microsoft.com/office/drawing/2014/main" id="{8950AD4C-6AF3-49F8-94E1-DBCAFB39478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tint val="95000"/>
              <a:satMod val="1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Meiryo"/>
            </a:endParaRPr>
          </a:p>
        </p:txBody>
      </p:sp>
      <p:sp>
        <p:nvSpPr>
          <p:cNvPr id="2064" name="Freeform: Shape 2063">
            <a:extLst>
              <a:ext uri="{FF2B5EF4-FFF2-40B4-BE49-F238E27FC236}">
                <a16:creationId xmlns:a16="http://schemas.microsoft.com/office/drawing/2014/main" id="{4F359677-6547-4AEF-BE61-1F63509981D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907575" y="0"/>
            <a:ext cx="10345003" cy="6858000"/>
          </a:xfrm>
          <a:custGeom>
            <a:avLst/>
            <a:gdLst>
              <a:gd name="connsiteX0" fmla="*/ 7551973 w 9174595"/>
              <a:gd name="connsiteY0" fmla="*/ 0 h 6858000"/>
              <a:gd name="connsiteX1" fmla="*/ 5634635 w 9174595"/>
              <a:gd name="connsiteY1" fmla="*/ 0 h 6858000"/>
              <a:gd name="connsiteX2" fmla="*/ 5550590 w 9174595"/>
              <a:gd name="connsiteY2" fmla="*/ 0 h 6858000"/>
              <a:gd name="connsiteX3" fmla="*/ 5480986 w 9174595"/>
              <a:gd name="connsiteY3" fmla="*/ 0 h 6858000"/>
              <a:gd name="connsiteX4" fmla="*/ 4886240 w 9174595"/>
              <a:gd name="connsiteY4" fmla="*/ 0 h 6858000"/>
              <a:gd name="connsiteX5" fmla="*/ 4816638 w 9174595"/>
              <a:gd name="connsiteY5" fmla="*/ 0 h 6858000"/>
              <a:gd name="connsiteX6" fmla="*/ 4357958 w 9174595"/>
              <a:gd name="connsiteY6" fmla="*/ 0 h 6858000"/>
              <a:gd name="connsiteX7" fmla="*/ 4288354 w 9174595"/>
              <a:gd name="connsiteY7" fmla="*/ 0 h 6858000"/>
              <a:gd name="connsiteX8" fmla="*/ 3693608 w 9174595"/>
              <a:gd name="connsiteY8" fmla="*/ 0 h 6858000"/>
              <a:gd name="connsiteX9" fmla="*/ 3624006 w 9174595"/>
              <a:gd name="connsiteY9" fmla="*/ 0 h 6858000"/>
              <a:gd name="connsiteX10" fmla="*/ 3276448 w 9174595"/>
              <a:gd name="connsiteY10" fmla="*/ 0 h 6858000"/>
              <a:gd name="connsiteX11" fmla="*/ 1622622 w 9174595"/>
              <a:gd name="connsiteY11" fmla="*/ 0 h 6858000"/>
              <a:gd name="connsiteX12" fmla="*/ 1600504 w 9174595"/>
              <a:gd name="connsiteY12" fmla="*/ 14997 h 6858000"/>
              <a:gd name="connsiteX13" fmla="*/ 0 w 9174595"/>
              <a:gd name="connsiteY13" fmla="*/ 3621656 h 6858000"/>
              <a:gd name="connsiteX14" fmla="*/ 1873886 w 9174595"/>
              <a:gd name="connsiteY14" fmla="*/ 6374814 h 6858000"/>
              <a:gd name="connsiteX15" fmla="*/ 2390406 w 9174595"/>
              <a:gd name="connsiteY15" fmla="*/ 6780599 h 6858000"/>
              <a:gd name="connsiteX16" fmla="*/ 2502136 w 9174595"/>
              <a:gd name="connsiteY16" fmla="*/ 6858000 h 6858000"/>
              <a:gd name="connsiteX17" fmla="*/ 3276448 w 9174595"/>
              <a:gd name="connsiteY17" fmla="*/ 6858000 h 6858000"/>
              <a:gd name="connsiteX18" fmla="*/ 3624006 w 9174595"/>
              <a:gd name="connsiteY18" fmla="*/ 6858000 h 6858000"/>
              <a:gd name="connsiteX19" fmla="*/ 3693608 w 9174595"/>
              <a:gd name="connsiteY19" fmla="*/ 6858000 h 6858000"/>
              <a:gd name="connsiteX20" fmla="*/ 4288354 w 9174595"/>
              <a:gd name="connsiteY20" fmla="*/ 6858000 h 6858000"/>
              <a:gd name="connsiteX21" fmla="*/ 4357958 w 9174595"/>
              <a:gd name="connsiteY21" fmla="*/ 6858000 h 6858000"/>
              <a:gd name="connsiteX22" fmla="*/ 4816638 w 9174595"/>
              <a:gd name="connsiteY22" fmla="*/ 6858000 h 6858000"/>
              <a:gd name="connsiteX23" fmla="*/ 4886240 w 9174595"/>
              <a:gd name="connsiteY23" fmla="*/ 6858000 h 6858000"/>
              <a:gd name="connsiteX24" fmla="*/ 5480986 w 9174595"/>
              <a:gd name="connsiteY24" fmla="*/ 6858000 h 6858000"/>
              <a:gd name="connsiteX25" fmla="*/ 5550590 w 9174595"/>
              <a:gd name="connsiteY25" fmla="*/ 6858000 h 6858000"/>
              <a:gd name="connsiteX26" fmla="*/ 5634635 w 9174595"/>
              <a:gd name="connsiteY26" fmla="*/ 6858000 h 6858000"/>
              <a:gd name="connsiteX27" fmla="*/ 6672460 w 9174595"/>
              <a:gd name="connsiteY27" fmla="*/ 6858000 h 6858000"/>
              <a:gd name="connsiteX28" fmla="*/ 6784188 w 9174595"/>
              <a:gd name="connsiteY28" fmla="*/ 6780599 h 6858000"/>
              <a:gd name="connsiteX29" fmla="*/ 7300708 w 9174595"/>
              <a:gd name="connsiteY29" fmla="*/ 6374814 h 6858000"/>
              <a:gd name="connsiteX30" fmla="*/ 9174595 w 9174595"/>
              <a:gd name="connsiteY30" fmla="*/ 3621656 h 6858000"/>
              <a:gd name="connsiteX31" fmla="*/ 7574092 w 9174595"/>
              <a:gd name="connsiteY31" fmla="*/ 14997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9174595" h="6858000">
                <a:moveTo>
                  <a:pt x="7551973" y="0"/>
                </a:moveTo>
                <a:lnTo>
                  <a:pt x="5634635" y="0"/>
                </a:lnTo>
                <a:lnTo>
                  <a:pt x="5550590" y="0"/>
                </a:lnTo>
                <a:lnTo>
                  <a:pt x="5480986" y="0"/>
                </a:lnTo>
                <a:lnTo>
                  <a:pt x="4886240" y="0"/>
                </a:lnTo>
                <a:lnTo>
                  <a:pt x="4816638" y="0"/>
                </a:lnTo>
                <a:lnTo>
                  <a:pt x="4357958" y="0"/>
                </a:lnTo>
                <a:lnTo>
                  <a:pt x="4288354" y="0"/>
                </a:lnTo>
                <a:lnTo>
                  <a:pt x="3693608" y="0"/>
                </a:lnTo>
                <a:lnTo>
                  <a:pt x="3624006" y="0"/>
                </a:lnTo>
                <a:lnTo>
                  <a:pt x="3276448" y="0"/>
                </a:lnTo>
                <a:lnTo>
                  <a:pt x="1622622" y="0"/>
                </a:lnTo>
                <a:lnTo>
                  <a:pt x="1600504" y="14997"/>
                </a:lnTo>
                <a:cubicBezTo>
                  <a:pt x="573594" y="754641"/>
                  <a:pt x="0" y="2093192"/>
                  <a:pt x="0" y="3621656"/>
                </a:cubicBezTo>
                <a:cubicBezTo>
                  <a:pt x="0" y="4969131"/>
                  <a:pt x="928496" y="5602839"/>
                  <a:pt x="1873886" y="6374814"/>
                </a:cubicBezTo>
                <a:cubicBezTo>
                  <a:pt x="2046046" y="6515397"/>
                  <a:pt x="2216632" y="6653108"/>
                  <a:pt x="2390406" y="6780599"/>
                </a:cubicBezTo>
                <a:lnTo>
                  <a:pt x="2502136" y="6858000"/>
                </a:lnTo>
                <a:lnTo>
                  <a:pt x="3276448" y="6858000"/>
                </a:lnTo>
                <a:lnTo>
                  <a:pt x="3624006" y="6858000"/>
                </a:lnTo>
                <a:lnTo>
                  <a:pt x="3693608" y="6858000"/>
                </a:lnTo>
                <a:lnTo>
                  <a:pt x="4288354" y="6858000"/>
                </a:lnTo>
                <a:lnTo>
                  <a:pt x="4357958" y="6858000"/>
                </a:lnTo>
                <a:lnTo>
                  <a:pt x="4816638" y="6858000"/>
                </a:lnTo>
                <a:lnTo>
                  <a:pt x="4886240" y="6858000"/>
                </a:lnTo>
                <a:lnTo>
                  <a:pt x="5480986" y="6858000"/>
                </a:lnTo>
                <a:lnTo>
                  <a:pt x="5550590" y="6858000"/>
                </a:lnTo>
                <a:lnTo>
                  <a:pt x="5634635" y="6858000"/>
                </a:lnTo>
                <a:lnTo>
                  <a:pt x="6672460" y="6858000"/>
                </a:lnTo>
                <a:lnTo>
                  <a:pt x="6784188" y="6780599"/>
                </a:lnTo>
                <a:cubicBezTo>
                  <a:pt x="6957963" y="6653108"/>
                  <a:pt x="7128548" y="6515397"/>
                  <a:pt x="7300708" y="6374814"/>
                </a:cubicBezTo>
                <a:cubicBezTo>
                  <a:pt x="8246100" y="5602839"/>
                  <a:pt x="9174595" y="4969131"/>
                  <a:pt x="9174595" y="3621656"/>
                </a:cubicBezTo>
                <a:cubicBezTo>
                  <a:pt x="9174595" y="2093192"/>
                  <a:pt x="8601001" y="754641"/>
                  <a:pt x="7574092" y="14997"/>
                </a:cubicBezTo>
                <a:close/>
              </a:path>
            </a:pathLst>
          </a:cu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066" name="Freeform: Shape 2065">
            <a:extLst>
              <a:ext uri="{FF2B5EF4-FFF2-40B4-BE49-F238E27FC236}">
                <a16:creationId xmlns:a16="http://schemas.microsoft.com/office/drawing/2014/main" id="{E03EB81F-53EA-4ACC-A424-38FB58A73C22}"/>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708673" y="0"/>
            <a:ext cx="2486322" cy="6858000"/>
          </a:xfrm>
          <a:custGeom>
            <a:avLst/>
            <a:gdLst>
              <a:gd name="connsiteX0" fmla="*/ 879731 w 2521425"/>
              <a:gd name="connsiteY0" fmla="*/ 0 h 6858000"/>
              <a:gd name="connsiteX1" fmla="*/ 898402 w 2521425"/>
              <a:gd name="connsiteY1" fmla="*/ 0 h 6858000"/>
              <a:gd name="connsiteX2" fmla="*/ 920526 w 2521425"/>
              <a:gd name="connsiteY2" fmla="*/ 14997 h 6858000"/>
              <a:gd name="connsiteX3" fmla="*/ 2521425 w 2521425"/>
              <a:gd name="connsiteY3" fmla="*/ 3621656 h 6858000"/>
              <a:gd name="connsiteX4" fmla="*/ 647075 w 2521425"/>
              <a:gd name="connsiteY4" fmla="*/ 6374814 h 6858000"/>
              <a:gd name="connsiteX5" fmla="*/ 130427 w 2521425"/>
              <a:gd name="connsiteY5" fmla="*/ 6780599 h 6858000"/>
              <a:gd name="connsiteX6" fmla="*/ 18671 w 2521425"/>
              <a:gd name="connsiteY6" fmla="*/ 6858000 h 6858000"/>
              <a:gd name="connsiteX7" fmla="*/ 0 w 2521425"/>
              <a:gd name="connsiteY7" fmla="*/ 6858000 h 6858000"/>
              <a:gd name="connsiteX8" fmla="*/ 111756 w 2521425"/>
              <a:gd name="connsiteY8" fmla="*/ 6780599 h 6858000"/>
              <a:gd name="connsiteX9" fmla="*/ 628404 w 2521425"/>
              <a:gd name="connsiteY9" fmla="*/ 6374814 h 6858000"/>
              <a:gd name="connsiteX10" fmla="*/ 2502754 w 2521425"/>
              <a:gd name="connsiteY10" fmla="*/ 3621656 h 6858000"/>
              <a:gd name="connsiteX11" fmla="*/ 901855 w 2521425"/>
              <a:gd name="connsiteY11" fmla="*/ 14997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521425" h="6858000">
                <a:moveTo>
                  <a:pt x="879731" y="0"/>
                </a:moveTo>
                <a:lnTo>
                  <a:pt x="898402" y="0"/>
                </a:lnTo>
                <a:lnTo>
                  <a:pt x="920526" y="14997"/>
                </a:lnTo>
                <a:cubicBezTo>
                  <a:pt x="1947689" y="754641"/>
                  <a:pt x="2521425" y="2093192"/>
                  <a:pt x="2521425" y="3621656"/>
                </a:cubicBezTo>
                <a:cubicBezTo>
                  <a:pt x="2521425" y="4969131"/>
                  <a:pt x="1592700" y="5602839"/>
                  <a:pt x="647075" y="6374814"/>
                </a:cubicBezTo>
                <a:cubicBezTo>
                  <a:pt x="474872" y="6515397"/>
                  <a:pt x="304245" y="6653108"/>
                  <a:pt x="130427" y="6780599"/>
                </a:cubicBezTo>
                <a:lnTo>
                  <a:pt x="18671" y="6858000"/>
                </a:lnTo>
                <a:lnTo>
                  <a:pt x="0" y="6858000"/>
                </a:lnTo>
                <a:lnTo>
                  <a:pt x="111756" y="6780599"/>
                </a:lnTo>
                <a:cubicBezTo>
                  <a:pt x="285574" y="6653108"/>
                  <a:pt x="456201" y="6515397"/>
                  <a:pt x="628404" y="6374814"/>
                </a:cubicBezTo>
                <a:cubicBezTo>
                  <a:pt x="1574029" y="5602839"/>
                  <a:pt x="2502754" y="4969131"/>
                  <a:pt x="2502754" y="3621656"/>
                </a:cubicBezTo>
                <a:cubicBezTo>
                  <a:pt x="2502754" y="2093192"/>
                  <a:pt x="1929018" y="754641"/>
                  <a:pt x="901855" y="14997"/>
                </a:cubicBezTo>
                <a:close/>
              </a:path>
            </a:pathLst>
          </a:custGeom>
          <a:solidFill>
            <a:srgbClr val="FFFFFF">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Meiryo"/>
              <a:ea typeface="+mn-ea"/>
              <a:cs typeface="+mn-cs"/>
            </a:endParaRPr>
          </a:p>
        </p:txBody>
      </p:sp>
      <p:sp>
        <p:nvSpPr>
          <p:cNvPr id="2068" name="Freeform: Shape 2067">
            <a:extLst>
              <a:ext uri="{FF2B5EF4-FFF2-40B4-BE49-F238E27FC236}">
                <a16:creationId xmlns:a16="http://schemas.microsoft.com/office/drawing/2014/main" id="{8E7A830E-EB82-4D23-B515-44E41D56430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547625" y="0"/>
            <a:ext cx="2209181" cy="6858000"/>
          </a:xfrm>
          <a:custGeom>
            <a:avLst/>
            <a:gdLst>
              <a:gd name="connsiteX0" fmla="*/ 955085 w 2209181"/>
              <a:gd name="connsiteY0" fmla="*/ 0 h 6858000"/>
              <a:gd name="connsiteX1" fmla="*/ 937727 w 2209181"/>
              <a:gd name="connsiteY1" fmla="*/ 0 h 6858000"/>
              <a:gd name="connsiteX2" fmla="*/ 963738 w 2209181"/>
              <a:gd name="connsiteY2" fmla="*/ 24346 h 6858000"/>
              <a:gd name="connsiteX3" fmla="*/ 2184004 w 2209181"/>
              <a:gd name="connsiteY3" fmla="*/ 3809420 h 6858000"/>
              <a:gd name="connsiteX4" fmla="*/ 218679 w 2209181"/>
              <a:gd name="connsiteY4" fmla="*/ 6681644 h 6858000"/>
              <a:gd name="connsiteX5" fmla="*/ 0 w 2209181"/>
              <a:gd name="connsiteY5" fmla="*/ 6858000 h 6858000"/>
              <a:gd name="connsiteX6" fmla="*/ 19349 w 2209181"/>
              <a:gd name="connsiteY6" fmla="*/ 6858000 h 6858000"/>
              <a:gd name="connsiteX7" fmla="*/ 236958 w 2209181"/>
              <a:gd name="connsiteY7" fmla="*/ 6682507 h 6858000"/>
              <a:gd name="connsiteX8" fmla="*/ 2202283 w 2209181"/>
              <a:gd name="connsiteY8" fmla="*/ 3810283 h 6858000"/>
              <a:gd name="connsiteX9" fmla="*/ 982018 w 2209181"/>
              <a:gd name="connsiteY9" fmla="*/ 2521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209181" h="6858000">
                <a:moveTo>
                  <a:pt x="955085" y="0"/>
                </a:moveTo>
                <a:lnTo>
                  <a:pt x="937727" y="0"/>
                </a:lnTo>
                <a:lnTo>
                  <a:pt x="963738" y="24346"/>
                </a:lnTo>
                <a:cubicBezTo>
                  <a:pt x="1818009" y="885455"/>
                  <a:pt x="2251801" y="2269402"/>
                  <a:pt x="2184004" y="3809420"/>
                </a:cubicBezTo>
                <a:cubicBezTo>
                  <a:pt x="2120250" y="5257592"/>
                  <a:pt x="1181008" y="5895709"/>
                  <a:pt x="218679" y="6681644"/>
                </a:cubicBezTo>
                <a:lnTo>
                  <a:pt x="0" y="6858000"/>
                </a:lnTo>
                <a:lnTo>
                  <a:pt x="19349" y="6858000"/>
                </a:lnTo>
                <a:lnTo>
                  <a:pt x="236958" y="6682507"/>
                </a:lnTo>
                <a:cubicBezTo>
                  <a:pt x="1199288" y="5896573"/>
                  <a:pt x="2138530" y="5258455"/>
                  <a:pt x="2202283" y="3810283"/>
                </a:cubicBezTo>
                <a:cubicBezTo>
                  <a:pt x="2270080" y="2270266"/>
                  <a:pt x="1836289" y="886318"/>
                  <a:pt x="982018" y="25210"/>
                </a:cubicBezTo>
                <a:close/>
              </a:path>
            </a:pathLst>
          </a:custGeom>
          <a:solidFill>
            <a:srgbClr val="FFFFFF">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Meiryo"/>
              <a:ea typeface="+mn-ea"/>
              <a:cs typeface="+mn-cs"/>
            </a:endParaRPr>
          </a:p>
        </p:txBody>
      </p:sp>
      <p:pic>
        <p:nvPicPr>
          <p:cNvPr id="5" name="Picture 8" descr="ThinkHuman - Do your most influential identities exist above or below the  waterline in the Identity Iceberg? Conflict emerges when an organization  does not account for the seen and unseen identities that">
            <a:extLst>
              <a:ext uri="{FF2B5EF4-FFF2-40B4-BE49-F238E27FC236}">
                <a16:creationId xmlns:a16="http://schemas.microsoft.com/office/drawing/2014/main" id="{64442249-208D-C288-D91B-285737C66DA9}"/>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6096000" y="1618817"/>
            <a:ext cx="4926391" cy="4423170"/>
          </a:xfrm>
          <a:prstGeom prst="rect">
            <a:avLst/>
          </a:prstGeom>
          <a:noFill/>
          <a:extLst>
            <a:ext uri="{909E8E84-426E-40DD-AFC4-6F175D3DCCD1}">
              <a14:hiddenFill xmlns:a14="http://schemas.microsoft.com/office/drawing/2010/main">
                <a:solidFill>
                  <a:srgbClr val="FFFFFF"/>
                </a:solidFill>
              </a14:hiddenFill>
            </a:ext>
          </a:extLst>
        </p:spPr>
      </p:pic>
      <p:sp>
        <p:nvSpPr>
          <p:cNvPr id="2070" name="Freeform: Shape 2069">
            <a:extLst>
              <a:ext uri="{FF2B5EF4-FFF2-40B4-BE49-F238E27FC236}">
                <a16:creationId xmlns:a16="http://schemas.microsoft.com/office/drawing/2014/main" id="{515AACE5-C50C-49EE-BD63-88D28D46982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975235" y="0"/>
            <a:ext cx="2486322" cy="6858000"/>
          </a:xfrm>
          <a:custGeom>
            <a:avLst/>
            <a:gdLst>
              <a:gd name="connsiteX0" fmla="*/ 879731 w 2521425"/>
              <a:gd name="connsiteY0" fmla="*/ 0 h 6858000"/>
              <a:gd name="connsiteX1" fmla="*/ 898402 w 2521425"/>
              <a:gd name="connsiteY1" fmla="*/ 0 h 6858000"/>
              <a:gd name="connsiteX2" fmla="*/ 920526 w 2521425"/>
              <a:gd name="connsiteY2" fmla="*/ 14997 h 6858000"/>
              <a:gd name="connsiteX3" fmla="*/ 2521425 w 2521425"/>
              <a:gd name="connsiteY3" fmla="*/ 3621656 h 6858000"/>
              <a:gd name="connsiteX4" fmla="*/ 647075 w 2521425"/>
              <a:gd name="connsiteY4" fmla="*/ 6374814 h 6858000"/>
              <a:gd name="connsiteX5" fmla="*/ 130427 w 2521425"/>
              <a:gd name="connsiteY5" fmla="*/ 6780599 h 6858000"/>
              <a:gd name="connsiteX6" fmla="*/ 18671 w 2521425"/>
              <a:gd name="connsiteY6" fmla="*/ 6858000 h 6858000"/>
              <a:gd name="connsiteX7" fmla="*/ 0 w 2521425"/>
              <a:gd name="connsiteY7" fmla="*/ 6858000 h 6858000"/>
              <a:gd name="connsiteX8" fmla="*/ 111756 w 2521425"/>
              <a:gd name="connsiteY8" fmla="*/ 6780599 h 6858000"/>
              <a:gd name="connsiteX9" fmla="*/ 628404 w 2521425"/>
              <a:gd name="connsiteY9" fmla="*/ 6374814 h 6858000"/>
              <a:gd name="connsiteX10" fmla="*/ 2502754 w 2521425"/>
              <a:gd name="connsiteY10" fmla="*/ 3621656 h 6858000"/>
              <a:gd name="connsiteX11" fmla="*/ 901855 w 2521425"/>
              <a:gd name="connsiteY11" fmla="*/ 14997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521425" h="6858000">
                <a:moveTo>
                  <a:pt x="879731" y="0"/>
                </a:moveTo>
                <a:lnTo>
                  <a:pt x="898402" y="0"/>
                </a:lnTo>
                <a:lnTo>
                  <a:pt x="920526" y="14997"/>
                </a:lnTo>
                <a:cubicBezTo>
                  <a:pt x="1947689" y="754641"/>
                  <a:pt x="2521425" y="2093192"/>
                  <a:pt x="2521425" y="3621656"/>
                </a:cubicBezTo>
                <a:cubicBezTo>
                  <a:pt x="2521425" y="4969131"/>
                  <a:pt x="1592700" y="5602839"/>
                  <a:pt x="647075" y="6374814"/>
                </a:cubicBezTo>
                <a:cubicBezTo>
                  <a:pt x="474872" y="6515397"/>
                  <a:pt x="304245" y="6653108"/>
                  <a:pt x="130427" y="6780599"/>
                </a:cubicBezTo>
                <a:lnTo>
                  <a:pt x="18671" y="6858000"/>
                </a:lnTo>
                <a:lnTo>
                  <a:pt x="0" y="6858000"/>
                </a:lnTo>
                <a:lnTo>
                  <a:pt x="111756" y="6780599"/>
                </a:lnTo>
                <a:cubicBezTo>
                  <a:pt x="285574" y="6653108"/>
                  <a:pt x="456201" y="6515397"/>
                  <a:pt x="628404" y="6374814"/>
                </a:cubicBezTo>
                <a:cubicBezTo>
                  <a:pt x="1574029" y="5602839"/>
                  <a:pt x="2502754" y="4969131"/>
                  <a:pt x="2502754" y="3621656"/>
                </a:cubicBezTo>
                <a:cubicBezTo>
                  <a:pt x="2502754" y="2093192"/>
                  <a:pt x="1929018" y="754641"/>
                  <a:pt x="901855" y="14997"/>
                </a:cubicBezTo>
                <a:close/>
              </a:path>
            </a:pathLst>
          </a:custGeom>
          <a:solidFill>
            <a:srgbClr val="FFFFFF">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Meiryo"/>
              <a:ea typeface="+mn-ea"/>
              <a:cs typeface="+mn-cs"/>
            </a:endParaRPr>
          </a:p>
        </p:txBody>
      </p:sp>
      <p:sp>
        <p:nvSpPr>
          <p:cNvPr id="2072" name="Freeform: Shape 2071">
            <a:extLst>
              <a:ext uri="{FF2B5EF4-FFF2-40B4-BE49-F238E27FC236}">
                <a16:creationId xmlns:a16="http://schemas.microsoft.com/office/drawing/2014/main" id="{4311BE2A-DAA1-49F6-83F6-3D543B8EA4A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436349" y="0"/>
            <a:ext cx="2209181" cy="6858000"/>
          </a:xfrm>
          <a:custGeom>
            <a:avLst/>
            <a:gdLst>
              <a:gd name="connsiteX0" fmla="*/ 937727 w 2209181"/>
              <a:gd name="connsiteY0" fmla="*/ 0 h 6858000"/>
              <a:gd name="connsiteX1" fmla="*/ 955085 w 2209181"/>
              <a:gd name="connsiteY1" fmla="*/ 0 h 6858000"/>
              <a:gd name="connsiteX2" fmla="*/ 982018 w 2209181"/>
              <a:gd name="connsiteY2" fmla="*/ 25210 h 6858000"/>
              <a:gd name="connsiteX3" fmla="*/ 2202283 w 2209181"/>
              <a:gd name="connsiteY3" fmla="*/ 3810283 h 6858000"/>
              <a:gd name="connsiteX4" fmla="*/ 236958 w 2209181"/>
              <a:gd name="connsiteY4" fmla="*/ 6682507 h 6858000"/>
              <a:gd name="connsiteX5" fmla="*/ 19349 w 2209181"/>
              <a:gd name="connsiteY5" fmla="*/ 6858000 h 6858000"/>
              <a:gd name="connsiteX6" fmla="*/ 0 w 2209181"/>
              <a:gd name="connsiteY6" fmla="*/ 6858000 h 6858000"/>
              <a:gd name="connsiteX7" fmla="*/ 218679 w 2209181"/>
              <a:gd name="connsiteY7" fmla="*/ 6681644 h 6858000"/>
              <a:gd name="connsiteX8" fmla="*/ 2184004 w 2209181"/>
              <a:gd name="connsiteY8" fmla="*/ 3809420 h 6858000"/>
              <a:gd name="connsiteX9" fmla="*/ 963738 w 2209181"/>
              <a:gd name="connsiteY9" fmla="*/ 24346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209181" h="6858000">
                <a:moveTo>
                  <a:pt x="937727" y="0"/>
                </a:moveTo>
                <a:lnTo>
                  <a:pt x="955085" y="0"/>
                </a:lnTo>
                <a:lnTo>
                  <a:pt x="982018" y="25210"/>
                </a:lnTo>
                <a:cubicBezTo>
                  <a:pt x="1836289" y="886318"/>
                  <a:pt x="2270080" y="2270266"/>
                  <a:pt x="2202283" y="3810283"/>
                </a:cubicBezTo>
                <a:cubicBezTo>
                  <a:pt x="2138530" y="5258455"/>
                  <a:pt x="1199288" y="5896573"/>
                  <a:pt x="236958" y="6682507"/>
                </a:cubicBezTo>
                <a:lnTo>
                  <a:pt x="19349" y="6858000"/>
                </a:lnTo>
                <a:lnTo>
                  <a:pt x="0" y="6858000"/>
                </a:lnTo>
                <a:lnTo>
                  <a:pt x="218679" y="6681644"/>
                </a:lnTo>
                <a:cubicBezTo>
                  <a:pt x="1181008" y="5895709"/>
                  <a:pt x="2120250" y="5257592"/>
                  <a:pt x="2184004" y="3809420"/>
                </a:cubicBezTo>
                <a:cubicBezTo>
                  <a:pt x="2251801" y="2269402"/>
                  <a:pt x="1818009" y="885455"/>
                  <a:pt x="963738" y="24346"/>
                </a:cubicBezTo>
                <a:close/>
              </a:path>
            </a:pathLst>
          </a:custGeom>
          <a:solidFill>
            <a:srgbClr val="FFFFFF">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Meiryo"/>
              <a:ea typeface="+mn-ea"/>
              <a:cs typeface="+mn-cs"/>
            </a:endParaRPr>
          </a:p>
        </p:txBody>
      </p:sp>
      <p:pic>
        <p:nvPicPr>
          <p:cNvPr id="2052" name="Picture 4" descr="Iceberg Below Images – Browse 619,040 ...">
            <a:extLst>
              <a:ext uri="{FF2B5EF4-FFF2-40B4-BE49-F238E27FC236}">
                <a16:creationId xmlns:a16="http://schemas.microsoft.com/office/drawing/2014/main" id="{0DD1B0FE-255A-0BBC-5B00-DE356A2E1F03}"/>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1066264" y="1618816"/>
            <a:ext cx="4386142" cy="4423170"/>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a:extLst>
              <a:ext uri="{FF2B5EF4-FFF2-40B4-BE49-F238E27FC236}">
                <a16:creationId xmlns:a16="http://schemas.microsoft.com/office/drawing/2014/main" id="{842482FB-CCFE-9FCE-E3FD-C7A3CEE17D8B}"/>
              </a:ext>
            </a:extLst>
          </p:cNvPr>
          <p:cNvSpPr txBox="1"/>
          <p:nvPr/>
        </p:nvSpPr>
        <p:spPr>
          <a:xfrm>
            <a:off x="1021941" y="663615"/>
            <a:ext cx="5086457" cy="461665"/>
          </a:xfrm>
          <a:prstGeom prst="rect">
            <a:avLst/>
          </a:prstGeom>
          <a:noFill/>
        </p:spPr>
        <p:txBody>
          <a:bodyPr wrap="none" rtlCol="0">
            <a:spAutoFit/>
          </a:bodyPr>
          <a:lstStyle/>
          <a:p>
            <a:r>
              <a:rPr lang="en-US" sz="2400" dirty="0"/>
              <a:t>Be curious, be brave, take an interest….</a:t>
            </a:r>
            <a:endParaRPr lang="en-GB" sz="2400" dirty="0"/>
          </a:p>
        </p:txBody>
      </p:sp>
    </p:spTree>
    <p:extLst>
      <p:ext uri="{BB962C8B-B14F-4D97-AF65-F5344CB8AC3E}">
        <p14:creationId xmlns:p14="http://schemas.microsoft.com/office/powerpoint/2010/main" val="74772963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2396</TotalTime>
  <Words>316</Words>
  <Application>Microsoft Office PowerPoint</Application>
  <PresentationFormat>Widescreen</PresentationFormat>
  <Paragraphs>59</Paragraphs>
  <Slides>15</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15</vt:i4>
      </vt:variant>
    </vt:vector>
  </HeadingPairs>
  <TitlesOfParts>
    <vt:vector size="23" baseType="lpstr">
      <vt:lpstr>Aptos</vt:lpstr>
      <vt:lpstr>Arial</vt:lpstr>
      <vt:lpstr>Calibri</vt:lpstr>
      <vt:lpstr>Calibri Light</vt:lpstr>
      <vt:lpstr>Cavolini</vt:lpstr>
      <vt:lpstr>Meiryo</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Jodie</dc:creator>
  <cp:lastModifiedBy>Jodie</cp:lastModifiedBy>
  <cp:revision>20</cp:revision>
  <dcterms:created xsi:type="dcterms:W3CDTF">2025-03-24T12:38:00Z</dcterms:created>
  <dcterms:modified xsi:type="dcterms:W3CDTF">2025-04-03T14:47:51Z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ies>
</file>