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7" r:id="rId4"/>
    <p:sldId id="270" r:id="rId5"/>
    <p:sldId id="268" r:id="rId6"/>
    <p:sldId id="259" r:id="rId7"/>
    <p:sldId id="271" r:id="rId8"/>
    <p:sldId id="269" r:id="rId9"/>
    <p:sldId id="257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3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2E4A6-4D15-40E7-B6F0-EA13B8E93EB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E46FCFE-1246-49A9-ADA5-C536E46EA39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•</a:t>
          </a:r>
          <a:r>
            <a:rPr lang="en-GB" b="1" dirty="0"/>
            <a:t>Representative panel members are not just a colour</a:t>
          </a:r>
          <a:endParaRPr lang="en-US" b="1" dirty="0"/>
        </a:p>
      </dgm:t>
    </dgm:pt>
    <dgm:pt modelId="{527F30EF-F8D4-4FF4-9CD5-A8C2A2CA9B15}" type="parTrans" cxnId="{9AA4373F-031A-479A-8376-0722E63E4E84}">
      <dgm:prSet/>
      <dgm:spPr/>
      <dgm:t>
        <a:bodyPr/>
        <a:lstStyle/>
        <a:p>
          <a:endParaRPr lang="en-US"/>
        </a:p>
      </dgm:t>
    </dgm:pt>
    <dgm:pt modelId="{73C633A8-9B0D-4387-8B3F-3BD2AC27C481}" type="sibTrans" cxnId="{9AA4373F-031A-479A-8376-0722E63E4E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161FF6-D388-474D-AF5F-477832E08A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•RPs bring a unique life and professional experience that can help identify obstacles for the success of a person with a protected characteristic</a:t>
          </a:r>
          <a:endParaRPr lang="en-US" b="1" dirty="0"/>
        </a:p>
      </dgm:t>
    </dgm:pt>
    <dgm:pt modelId="{1AF6A01A-C85F-49FB-A70A-AFA0F765B26F}" type="parTrans" cxnId="{42C7E65A-42C6-41DB-9433-AD4F5150C79B}">
      <dgm:prSet/>
      <dgm:spPr/>
      <dgm:t>
        <a:bodyPr/>
        <a:lstStyle/>
        <a:p>
          <a:endParaRPr lang="en-US"/>
        </a:p>
      </dgm:t>
    </dgm:pt>
    <dgm:pt modelId="{F8818541-C080-4B23-985E-4E33D5E2E594}" type="sibTrans" cxnId="{42C7E65A-42C6-41DB-9433-AD4F5150C7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F1371F-9764-47C5-865C-29380823B9D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•</a:t>
          </a:r>
          <a:r>
            <a:rPr lang="en-GB" b="1" dirty="0"/>
            <a:t>Professional knowledge and experience</a:t>
          </a:r>
          <a:endParaRPr lang="en-US" b="1" dirty="0"/>
        </a:p>
      </dgm:t>
    </dgm:pt>
    <dgm:pt modelId="{59758F16-5742-4AEF-8559-449FC6B4536E}" type="parTrans" cxnId="{03F26D6D-FC46-4580-84C1-0581673F5707}">
      <dgm:prSet/>
      <dgm:spPr/>
      <dgm:t>
        <a:bodyPr/>
        <a:lstStyle/>
        <a:p>
          <a:endParaRPr lang="en-US"/>
        </a:p>
      </dgm:t>
    </dgm:pt>
    <dgm:pt modelId="{FB1CD5E4-B4FE-4272-B579-0D18172B8246}" type="sibTrans" cxnId="{03F26D6D-FC46-4580-84C1-0581673F57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C090EF-5E98-4E24-BF65-BB53EEA91E3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/>
            <a:t>•Transferable and applicable </a:t>
          </a:r>
          <a:r>
            <a:rPr lang="en-GB" b="1" dirty="0">
              <a:latin typeface="Calibri Light" panose="020F0302020204030204"/>
            </a:rPr>
            <a:t>skills that should be acknowledge regardless of grade</a:t>
          </a:r>
          <a:r>
            <a:rPr lang="en-GB" b="1" dirty="0"/>
            <a:t>.</a:t>
          </a:r>
          <a:endParaRPr lang="en-US" b="1" dirty="0"/>
        </a:p>
      </dgm:t>
    </dgm:pt>
    <dgm:pt modelId="{7DCBCD37-0B2A-49EA-94CC-C55EA39B814C}" type="parTrans" cxnId="{125E370B-7A88-49AF-AEA4-EA02289C8046}">
      <dgm:prSet/>
      <dgm:spPr/>
      <dgm:t>
        <a:bodyPr/>
        <a:lstStyle/>
        <a:p>
          <a:endParaRPr lang="en-US"/>
        </a:p>
      </dgm:t>
    </dgm:pt>
    <dgm:pt modelId="{E62D264C-DF79-49FE-A933-4478E1AC159F}" type="sibTrans" cxnId="{125E370B-7A88-49AF-AEA4-EA02289C8046}">
      <dgm:prSet/>
      <dgm:spPr/>
      <dgm:t>
        <a:bodyPr/>
        <a:lstStyle/>
        <a:p>
          <a:endParaRPr lang="en-US"/>
        </a:p>
      </dgm:t>
    </dgm:pt>
    <dgm:pt modelId="{D895471E-1016-499E-A849-47B59925095A}" type="pres">
      <dgm:prSet presAssocID="{D402E4A6-4D15-40E7-B6F0-EA13B8E93EB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BD7D5-6E6D-41BA-B620-8717A3BC4569}" type="pres">
      <dgm:prSet presAssocID="{D402E4A6-4D15-40E7-B6F0-EA13B8E93EBA}" presName="container" presStyleCnt="0">
        <dgm:presLayoutVars>
          <dgm:dir/>
          <dgm:resizeHandles val="exact"/>
        </dgm:presLayoutVars>
      </dgm:prSet>
      <dgm:spPr/>
    </dgm:pt>
    <dgm:pt modelId="{AA5CBED8-99A0-449A-A3EB-D0751F8145A3}" type="pres">
      <dgm:prSet presAssocID="{5E46FCFE-1246-49A9-ADA5-C536E46EA391}" presName="compNode" presStyleCnt="0"/>
      <dgm:spPr/>
    </dgm:pt>
    <dgm:pt modelId="{CD8CD7BB-9710-4004-B133-B0CCD272E832}" type="pres">
      <dgm:prSet presAssocID="{5E46FCFE-1246-49A9-ADA5-C536E46EA391}" presName="iconBgRect" presStyleLbl="bgShp" presStyleIdx="0" presStyleCnt="4"/>
      <dgm:spPr/>
    </dgm:pt>
    <dgm:pt modelId="{DEA978EE-2A76-4AC8-B1D7-5DAB4E0750C6}" type="pres">
      <dgm:prSet presAssocID="{5E46FCFE-1246-49A9-ADA5-C536E46EA3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378EEE0-6AA6-45F2-92B2-16538A7F3D15}" type="pres">
      <dgm:prSet presAssocID="{5E46FCFE-1246-49A9-ADA5-C536E46EA391}" presName="spaceRect" presStyleCnt="0"/>
      <dgm:spPr/>
    </dgm:pt>
    <dgm:pt modelId="{94B128BB-2B9C-43C0-87FA-05893FC069EF}" type="pres">
      <dgm:prSet presAssocID="{5E46FCFE-1246-49A9-ADA5-C536E46EA39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47248B-98E6-4AB3-9A1A-27F3BB45F105}" type="pres">
      <dgm:prSet presAssocID="{73C633A8-9B0D-4387-8B3F-3BD2AC27C4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3EB073-625A-432A-9FCF-C800796D5DFB}" type="pres">
      <dgm:prSet presAssocID="{B9161FF6-D388-474D-AF5F-477832E08A89}" presName="compNode" presStyleCnt="0"/>
      <dgm:spPr/>
    </dgm:pt>
    <dgm:pt modelId="{EDF9096F-4922-40E3-8396-1B2B9F29F748}" type="pres">
      <dgm:prSet presAssocID="{B9161FF6-D388-474D-AF5F-477832E08A89}" presName="iconBgRect" presStyleLbl="bgShp" presStyleIdx="1" presStyleCnt="4"/>
      <dgm:spPr/>
    </dgm:pt>
    <dgm:pt modelId="{07F0A098-C733-4B52-A815-D7A2ED7DE70D}" type="pres">
      <dgm:prSet presAssocID="{B9161FF6-D388-474D-AF5F-477832E08A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A6C88FC-A6E4-48D0-9C2B-C6242602C882}" type="pres">
      <dgm:prSet presAssocID="{B9161FF6-D388-474D-AF5F-477832E08A89}" presName="spaceRect" presStyleCnt="0"/>
      <dgm:spPr/>
    </dgm:pt>
    <dgm:pt modelId="{B77D50EA-4902-45D5-BBB6-8E3DCDD599C7}" type="pres">
      <dgm:prSet presAssocID="{B9161FF6-D388-474D-AF5F-477832E08A8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A4F6EB3-0E74-4551-B3F5-B762F85EC53A}" type="pres">
      <dgm:prSet presAssocID="{F8818541-C080-4B23-985E-4E33D5E2E5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EB4372-7A19-4790-BFB2-E82D092A9C9E}" type="pres">
      <dgm:prSet presAssocID="{1CF1371F-9764-47C5-865C-29380823B9DB}" presName="compNode" presStyleCnt="0"/>
      <dgm:spPr/>
    </dgm:pt>
    <dgm:pt modelId="{16384F46-F721-4E59-A25C-9C4066597964}" type="pres">
      <dgm:prSet presAssocID="{1CF1371F-9764-47C5-865C-29380823B9DB}" presName="iconBgRect" presStyleLbl="bgShp" presStyleIdx="2" presStyleCnt="4"/>
      <dgm:spPr/>
    </dgm:pt>
    <dgm:pt modelId="{0E632DE7-601C-4CE3-9639-0A057C4936C3}" type="pres">
      <dgm:prSet presAssocID="{1CF1371F-9764-47C5-865C-29380823B9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0C76AFF-2120-4EF9-9A21-9B09EAAB6286}" type="pres">
      <dgm:prSet presAssocID="{1CF1371F-9764-47C5-865C-29380823B9DB}" presName="spaceRect" presStyleCnt="0"/>
      <dgm:spPr/>
    </dgm:pt>
    <dgm:pt modelId="{9E740AB5-B499-4DE3-B4D7-57D0B72B4378}" type="pres">
      <dgm:prSet presAssocID="{1CF1371F-9764-47C5-865C-29380823B9D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9205A05-8E57-450B-BBE1-9B8ECB0954C4}" type="pres">
      <dgm:prSet presAssocID="{FB1CD5E4-B4FE-4272-B579-0D18172B82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F15410-6B63-4ACF-BB7A-3FE9422D3B44}" type="pres">
      <dgm:prSet presAssocID="{59C090EF-5E98-4E24-BF65-BB53EEA91E3B}" presName="compNode" presStyleCnt="0"/>
      <dgm:spPr/>
    </dgm:pt>
    <dgm:pt modelId="{A55F3A85-74A4-4901-93B8-AA790CBF12F9}" type="pres">
      <dgm:prSet presAssocID="{59C090EF-5E98-4E24-BF65-BB53EEA91E3B}" presName="iconBgRect" presStyleLbl="bgShp" presStyleIdx="3" presStyleCnt="4"/>
      <dgm:spPr/>
    </dgm:pt>
    <dgm:pt modelId="{75E24159-2E9C-42D1-847B-AC520CFE270D}" type="pres">
      <dgm:prSet presAssocID="{59C090EF-5E98-4E24-BF65-BB53EEA91E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3DBAD0E6-E0BF-4753-BAF5-22C837F3FD34}" type="pres">
      <dgm:prSet presAssocID="{59C090EF-5E98-4E24-BF65-BB53EEA91E3B}" presName="spaceRect" presStyleCnt="0"/>
      <dgm:spPr/>
    </dgm:pt>
    <dgm:pt modelId="{C2A4BB47-5FC4-4210-8BC1-6EFFAB3D7D63}" type="pres">
      <dgm:prSet presAssocID="{59C090EF-5E98-4E24-BF65-BB53EEA91E3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E370B-7A88-49AF-AEA4-EA02289C8046}" srcId="{D402E4A6-4D15-40E7-B6F0-EA13B8E93EBA}" destId="{59C090EF-5E98-4E24-BF65-BB53EEA91E3B}" srcOrd="3" destOrd="0" parTransId="{7DCBCD37-0B2A-49EA-94CC-C55EA39B814C}" sibTransId="{E62D264C-DF79-49FE-A933-4478E1AC159F}"/>
    <dgm:cxn modelId="{554B15A8-897C-40D6-9EC2-D868A510ADEA}" type="presOf" srcId="{D402E4A6-4D15-40E7-B6F0-EA13B8E93EBA}" destId="{D895471E-1016-499E-A849-47B59925095A}" srcOrd="0" destOrd="0" presId="urn:microsoft.com/office/officeart/2018/2/layout/IconCircleList"/>
    <dgm:cxn modelId="{33399387-1596-4F44-866A-0496FDFDD746}" type="presOf" srcId="{B9161FF6-D388-474D-AF5F-477832E08A89}" destId="{B77D50EA-4902-45D5-BBB6-8E3DCDD599C7}" srcOrd="0" destOrd="0" presId="urn:microsoft.com/office/officeart/2018/2/layout/IconCircleList"/>
    <dgm:cxn modelId="{9D7F054C-062E-4768-9828-61FFE29D10B0}" type="presOf" srcId="{73C633A8-9B0D-4387-8B3F-3BD2AC27C481}" destId="{9E47248B-98E6-4AB3-9A1A-27F3BB45F105}" srcOrd="0" destOrd="0" presId="urn:microsoft.com/office/officeart/2018/2/layout/IconCircleList"/>
    <dgm:cxn modelId="{0E3D848F-A753-4E41-8063-475955B8F108}" type="presOf" srcId="{1CF1371F-9764-47C5-865C-29380823B9DB}" destId="{9E740AB5-B499-4DE3-B4D7-57D0B72B4378}" srcOrd="0" destOrd="0" presId="urn:microsoft.com/office/officeart/2018/2/layout/IconCircleList"/>
    <dgm:cxn modelId="{5F916052-4EE1-4932-9ED0-01278E1F5861}" type="presOf" srcId="{FB1CD5E4-B4FE-4272-B579-0D18172B8246}" destId="{89205A05-8E57-450B-BBE1-9B8ECB0954C4}" srcOrd="0" destOrd="0" presId="urn:microsoft.com/office/officeart/2018/2/layout/IconCircleList"/>
    <dgm:cxn modelId="{F0F11ACF-1507-45B1-A914-6079598ED823}" type="presOf" srcId="{59C090EF-5E98-4E24-BF65-BB53EEA91E3B}" destId="{C2A4BB47-5FC4-4210-8BC1-6EFFAB3D7D63}" srcOrd="0" destOrd="0" presId="urn:microsoft.com/office/officeart/2018/2/layout/IconCircleList"/>
    <dgm:cxn modelId="{03F26D6D-FC46-4580-84C1-0581673F5707}" srcId="{D402E4A6-4D15-40E7-B6F0-EA13B8E93EBA}" destId="{1CF1371F-9764-47C5-865C-29380823B9DB}" srcOrd="2" destOrd="0" parTransId="{59758F16-5742-4AEF-8559-449FC6B4536E}" sibTransId="{FB1CD5E4-B4FE-4272-B579-0D18172B8246}"/>
    <dgm:cxn modelId="{61269E0E-89AA-4DEE-8A28-F5D86D38FB81}" type="presOf" srcId="{F8818541-C080-4B23-985E-4E33D5E2E594}" destId="{9A4F6EB3-0E74-4551-B3F5-B762F85EC53A}" srcOrd="0" destOrd="0" presId="urn:microsoft.com/office/officeart/2018/2/layout/IconCircleList"/>
    <dgm:cxn modelId="{9AA4373F-031A-479A-8376-0722E63E4E84}" srcId="{D402E4A6-4D15-40E7-B6F0-EA13B8E93EBA}" destId="{5E46FCFE-1246-49A9-ADA5-C536E46EA391}" srcOrd="0" destOrd="0" parTransId="{527F30EF-F8D4-4FF4-9CD5-A8C2A2CA9B15}" sibTransId="{73C633A8-9B0D-4387-8B3F-3BD2AC27C481}"/>
    <dgm:cxn modelId="{42C7E65A-42C6-41DB-9433-AD4F5150C79B}" srcId="{D402E4A6-4D15-40E7-B6F0-EA13B8E93EBA}" destId="{B9161FF6-D388-474D-AF5F-477832E08A89}" srcOrd="1" destOrd="0" parTransId="{1AF6A01A-C85F-49FB-A70A-AFA0F765B26F}" sibTransId="{F8818541-C080-4B23-985E-4E33D5E2E594}"/>
    <dgm:cxn modelId="{3A4CC318-4C0D-4E82-8BD1-133974EF69F7}" type="presOf" srcId="{5E46FCFE-1246-49A9-ADA5-C536E46EA391}" destId="{94B128BB-2B9C-43C0-87FA-05893FC069EF}" srcOrd="0" destOrd="0" presId="urn:microsoft.com/office/officeart/2018/2/layout/IconCircleList"/>
    <dgm:cxn modelId="{ED83B609-0883-44CF-B79A-3CC4D7D31E66}" type="presParOf" srcId="{D895471E-1016-499E-A849-47B59925095A}" destId="{99DBD7D5-6E6D-41BA-B620-8717A3BC4569}" srcOrd="0" destOrd="0" presId="urn:microsoft.com/office/officeart/2018/2/layout/IconCircleList"/>
    <dgm:cxn modelId="{1DAE6773-2CE2-424E-95B5-BF8381AF799B}" type="presParOf" srcId="{99DBD7D5-6E6D-41BA-B620-8717A3BC4569}" destId="{AA5CBED8-99A0-449A-A3EB-D0751F8145A3}" srcOrd="0" destOrd="0" presId="urn:microsoft.com/office/officeart/2018/2/layout/IconCircleList"/>
    <dgm:cxn modelId="{54A4AAC3-E617-4D54-9AE9-AC57CB6BAEE2}" type="presParOf" srcId="{AA5CBED8-99A0-449A-A3EB-D0751F8145A3}" destId="{CD8CD7BB-9710-4004-B133-B0CCD272E832}" srcOrd="0" destOrd="0" presId="urn:microsoft.com/office/officeart/2018/2/layout/IconCircleList"/>
    <dgm:cxn modelId="{07C78315-E517-44AA-BEA8-0896ED84D959}" type="presParOf" srcId="{AA5CBED8-99A0-449A-A3EB-D0751F8145A3}" destId="{DEA978EE-2A76-4AC8-B1D7-5DAB4E0750C6}" srcOrd="1" destOrd="0" presId="urn:microsoft.com/office/officeart/2018/2/layout/IconCircleList"/>
    <dgm:cxn modelId="{5C15C2A2-918E-4B8A-91FA-8D2CAFBD6587}" type="presParOf" srcId="{AA5CBED8-99A0-449A-A3EB-D0751F8145A3}" destId="{0378EEE0-6AA6-45F2-92B2-16538A7F3D15}" srcOrd="2" destOrd="0" presId="urn:microsoft.com/office/officeart/2018/2/layout/IconCircleList"/>
    <dgm:cxn modelId="{3C39A98E-81A9-47D0-95A5-E098D862F42D}" type="presParOf" srcId="{AA5CBED8-99A0-449A-A3EB-D0751F8145A3}" destId="{94B128BB-2B9C-43C0-87FA-05893FC069EF}" srcOrd="3" destOrd="0" presId="urn:microsoft.com/office/officeart/2018/2/layout/IconCircleList"/>
    <dgm:cxn modelId="{DC53227B-4C5C-482B-A3AB-BA9848032984}" type="presParOf" srcId="{99DBD7D5-6E6D-41BA-B620-8717A3BC4569}" destId="{9E47248B-98E6-4AB3-9A1A-27F3BB45F105}" srcOrd="1" destOrd="0" presId="urn:microsoft.com/office/officeart/2018/2/layout/IconCircleList"/>
    <dgm:cxn modelId="{76190D30-88A9-421E-8660-89D36CD35DA8}" type="presParOf" srcId="{99DBD7D5-6E6D-41BA-B620-8717A3BC4569}" destId="{D13EB073-625A-432A-9FCF-C800796D5DFB}" srcOrd="2" destOrd="0" presId="urn:microsoft.com/office/officeart/2018/2/layout/IconCircleList"/>
    <dgm:cxn modelId="{F4140C8E-1700-4C70-A60C-03CA2EA8A1A9}" type="presParOf" srcId="{D13EB073-625A-432A-9FCF-C800796D5DFB}" destId="{EDF9096F-4922-40E3-8396-1B2B9F29F748}" srcOrd="0" destOrd="0" presId="urn:microsoft.com/office/officeart/2018/2/layout/IconCircleList"/>
    <dgm:cxn modelId="{66B0101D-F4AE-4E78-A9CD-37D16E769E16}" type="presParOf" srcId="{D13EB073-625A-432A-9FCF-C800796D5DFB}" destId="{07F0A098-C733-4B52-A815-D7A2ED7DE70D}" srcOrd="1" destOrd="0" presId="urn:microsoft.com/office/officeart/2018/2/layout/IconCircleList"/>
    <dgm:cxn modelId="{35C85F7D-0A74-4977-97A7-2F3515A405D7}" type="presParOf" srcId="{D13EB073-625A-432A-9FCF-C800796D5DFB}" destId="{1A6C88FC-A6E4-48D0-9C2B-C6242602C882}" srcOrd="2" destOrd="0" presId="urn:microsoft.com/office/officeart/2018/2/layout/IconCircleList"/>
    <dgm:cxn modelId="{91CB75CF-AE92-40F3-932F-47502594038E}" type="presParOf" srcId="{D13EB073-625A-432A-9FCF-C800796D5DFB}" destId="{B77D50EA-4902-45D5-BBB6-8E3DCDD599C7}" srcOrd="3" destOrd="0" presId="urn:microsoft.com/office/officeart/2018/2/layout/IconCircleList"/>
    <dgm:cxn modelId="{63ACF99A-B238-47B1-BA82-91CAA003ED20}" type="presParOf" srcId="{99DBD7D5-6E6D-41BA-B620-8717A3BC4569}" destId="{9A4F6EB3-0E74-4551-B3F5-B762F85EC53A}" srcOrd="3" destOrd="0" presId="urn:microsoft.com/office/officeart/2018/2/layout/IconCircleList"/>
    <dgm:cxn modelId="{20900C8B-41D8-4B45-A4AA-EC0B5A3DC63D}" type="presParOf" srcId="{99DBD7D5-6E6D-41BA-B620-8717A3BC4569}" destId="{F6EB4372-7A19-4790-BFB2-E82D092A9C9E}" srcOrd="4" destOrd="0" presId="urn:microsoft.com/office/officeart/2018/2/layout/IconCircleList"/>
    <dgm:cxn modelId="{B603EFE4-9C99-4BCD-B72A-C439F893E26A}" type="presParOf" srcId="{F6EB4372-7A19-4790-BFB2-E82D092A9C9E}" destId="{16384F46-F721-4E59-A25C-9C4066597964}" srcOrd="0" destOrd="0" presId="urn:microsoft.com/office/officeart/2018/2/layout/IconCircleList"/>
    <dgm:cxn modelId="{62EB5DA1-A9D6-45BA-9703-EEB0FAFEB3C1}" type="presParOf" srcId="{F6EB4372-7A19-4790-BFB2-E82D092A9C9E}" destId="{0E632DE7-601C-4CE3-9639-0A057C4936C3}" srcOrd="1" destOrd="0" presId="urn:microsoft.com/office/officeart/2018/2/layout/IconCircleList"/>
    <dgm:cxn modelId="{B044DCC7-CE21-4BBC-99C4-48A29C529418}" type="presParOf" srcId="{F6EB4372-7A19-4790-BFB2-E82D092A9C9E}" destId="{C0C76AFF-2120-4EF9-9A21-9B09EAAB6286}" srcOrd="2" destOrd="0" presId="urn:microsoft.com/office/officeart/2018/2/layout/IconCircleList"/>
    <dgm:cxn modelId="{2FE5488C-2F1A-4D93-9304-8296AFB14FE3}" type="presParOf" srcId="{F6EB4372-7A19-4790-BFB2-E82D092A9C9E}" destId="{9E740AB5-B499-4DE3-B4D7-57D0B72B4378}" srcOrd="3" destOrd="0" presId="urn:microsoft.com/office/officeart/2018/2/layout/IconCircleList"/>
    <dgm:cxn modelId="{A564DC19-FF14-4EB9-9444-F4238267AB80}" type="presParOf" srcId="{99DBD7D5-6E6D-41BA-B620-8717A3BC4569}" destId="{89205A05-8E57-450B-BBE1-9B8ECB0954C4}" srcOrd="5" destOrd="0" presId="urn:microsoft.com/office/officeart/2018/2/layout/IconCircleList"/>
    <dgm:cxn modelId="{10EBBD85-41BB-4B0F-86CD-BAAFBA15DC58}" type="presParOf" srcId="{99DBD7D5-6E6D-41BA-B620-8717A3BC4569}" destId="{BBF15410-6B63-4ACF-BB7A-3FE9422D3B44}" srcOrd="6" destOrd="0" presId="urn:microsoft.com/office/officeart/2018/2/layout/IconCircleList"/>
    <dgm:cxn modelId="{7E681105-5CE9-4DE9-883D-1EA1336A6AC8}" type="presParOf" srcId="{BBF15410-6B63-4ACF-BB7A-3FE9422D3B44}" destId="{A55F3A85-74A4-4901-93B8-AA790CBF12F9}" srcOrd="0" destOrd="0" presId="urn:microsoft.com/office/officeart/2018/2/layout/IconCircleList"/>
    <dgm:cxn modelId="{44284214-AB17-4DB2-A909-B8F0CB77B1A7}" type="presParOf" srcId="{BBF15410-6B63-4ACF-BB7A-3FE9422D3B44}" destId="{75E24159-2E9C-42D1-847B-AC520CFE270D}" srcOrd="1" destOrd="0" presId="urn:microsoft.com/office/officeart/2018/2/layout/IconCircleList"/>
    <dgm:cxn modelId="{7F863C0F-30BF-4321-BDEA-0B2325D415D0}" type="presParOf" srcId="{BBF15410-6B63-4ACF-BB7A-3FE9422D3B44}" destId="{3DBAD0E6-E0BF-4753-BAF5-22C837F3FD34}" srcOrd="2" destOrd="0" presId="urn:microsoft.com/office/officeart/2018/2/layout/IconCircleList"/>
    <dgm:cxn modelId="{16F36414-C7DE-4DDC-9112-CBA368556A2A}" type="presParOf" srcId="{BBF15410-6B63-4ACF-BB7A-3FE9422D3B44}" destId="{C2A4BB47-5FC4-4210-8BC1-6EFFAB3D7D6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CD7BB-9710-4004-B133-B0CCD272E832}">
      <dsp:nvSpPr>
        <dsp:cNvPr id="0" name=""/>
        <dsp:cNvSpPr/>
      </dsp:nvSpPr>
      <dsp:spPr>
        <a:xfrm>
          <a:off x="39925" y="128979"/>
          <a:ext cx="1246929" cy="12469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78EE-2A76-4AC8-B1D7-5DAB4E0750C6}">
      <dsp:nvSpPr>
        <dsp:cNvPr id="0" name=""/>
        <dsp:cNvSpPr/>
      </dsp:nvSpPr>
      <dsp:spPr>
        <a:xfrm>
          <a:off x="301780" y="390834"/>
          <a:ext cx="723219" cy="723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128BB-2B9C-43C0-87FA-05893FC069EF}">
      <dsp:nvSpPr>
        <dsp:cNvPr id="0" name=""/>
        <dsp:cNvSpPr/>
      </dsp:nvSpPr>
      <dsp:spPr>
        <a:xfrm>
          <a:off x="1554054" y="128979"/>
          <a:ext cx="2939190" cy="124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•</a:t>
          </a:r>
          <a:r>
            <a:rPr lang="en-GB" sz="1400" b="1" kern="1200" dirty="0"/>
            <a:t>Representative panel members are not just a colour</a:t>
          </a:r>
          <a:endParaRPr lang="en-US" sz="1400" b="1" kern="1200" dirty="0"/>
        </a:p>
      </dsp:txBody>
      <dsp:txXfrm>
        <a:off x="1554054" y="128979"/>
        <a:ext cx="2939190" cy="1246929"/>
      </dsp:txXfrm>
    </dsp:sp>
    <dsp:sp modelId="{EDF9096F-4922-40E3-8396-1B2B9F29F748}">
      <dsp:nvSpPr>
        <dsp:cNvPr id="0" name=""/>
        <dsp:cNvSpPr/>
      </dsp:nvSpPr>
      <dsp:spPr>
        <a:xfrm>
          <a:off x="5005376" y="128979"/>
          <a:ext cx="1246929" cy="12469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0A098-C733-4B52-A815-D7A2ED7DE70D}">
      <dsp:nvSpPr>
        <dsp:cNvPr id="0" name=""/>
        <dsp:cNvSpPr/>
      </dsp:nvSpPr>
      <dsp:spPr>
        <a:xfrm>
          <a:off x="5267231" y="390834"/>
          <a:ext cx="723219" cy="723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50EA-4902-45D5-BBB6-8E3DCDD599C7}">
      <dsp:nvSpPr>
        <dsp:cNvPr id="0" name=""/>
        <dsp:cNvSpPr/>
      </dsp:nvSpPr>
      <dsp:spPr>
        <a:xfrm>
          <a:off x="6519504" y="128979"/>
          <a:ext cx="2939190" cy="124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•RPs bring a unique life and professional experience that can help identify obstacles for the success of a person with a protected characteristic</a:t>
          </a:r>
          <a:endParaRPr lang="en-US" sz="1400" b="1" kern="1200" dirty="0"/>
        </a:p>
      </dsp:txBody>
      <dsp:txXfrm>
        <a:off x="6519504" y="128979"/>
        <a:ext cx="2939190" cy="1246929"/>
      </dsp:txXfrm>
    </dsp:sp>
    <dsp:sp modelId="{16384F46-F721-4E59-A25C-9C4066597964}">
      <dsp:nvSpPr>
        <dsp:cNvPr id="0" name=""/>
        <dsp:cNvSpPr/>
      </dsp:nvSpPr>
      <dsp:spPr>
        <a:xfrm>
          <a:off x="39925" y="1939534"/>
          <a:ext cx="1246929" cy="12469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32DE7-601C-4CE3-9639-0A057C4936C3}">
      <dsp:nvSpPr>
        <dsp:cNvPr id="0" name=""/>
        <dsp:cNvSpPr/>
      </dsp:nvSpPr>
      <dsp:spPr>
        <a:xfrm>
          <a:off x="301780" y="2201389"/>
          <a:ext cx="723219" cy="723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40AB5-B499-4DE3-B4D7-57D0B72B4378}">
      <dsp:nvSpPr>
        <dsp:cNvPr id="0" name=""/>
        <dsp:cNvSpPr/>
      </dsp:nvSpPr>
      <dsp:spPr>
        <a:xfrm>
          <a:off x="1554054" y="1939534"/>
          <a:ext cx="2939190" cy="124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•</a:t>
          </a:r>
          <a:r>
            <a:rPr lang="en-GB" sz="1400" b="1" kern="1200" dirty="0"/>
            <a:t>Professional knowledge and experience</a:t>
          </a:r>
          <a:endParaRPr lang="en-US" sz="1400" b="1" kern="1200" dirty="0"/>
        </a:p>
      </dsp:txBody>
      <dsp:txXfrm>
        <a:off x="1554054" y="1939534"/>
        <a:ext cx="2939190" cy="1246929"/>
      </dsp:txXfrm>
    </dsp:sp>
    <dsp:sp modelId="{A55F3A85-74A4-4901-93B8-AA790CBF12F9}">
      <dsp:nvSpPr>
        <dsp:cNvPr id="0" name=""/>
        <dsp:cNvSpPr/>
      </dsp:nvSpPr>
      <dsp:spPr>
        <a:xfrm>
          <a:off x="5005376" y="1939534"/>
          <a:ext cx="1246929" cy="12469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4159-2E9C-42D1-847B-AC520CFE270D}">
      <dsp:nvSpPr>
        <dsp:cNvPr id="0" name=""/>
        <dsp:cNvSpPr/>
      </dsp:nvSpPr>
      <dsp:spPr>
        <a:xfrm>
          <a:off x="5267231" y="2201389"/>
          <a:ext cx="723219" cy="723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4BB47-5FC4-4210-8BC1-6EFFAB3D7D63}">
      <dsp:nvSpPr>
        <dsp:cNvPr id="0" name=""/>
        <dsp:cNvSpPr/>
      </dsp:nvSpPr>
      <dsp:spPr>
        <a:xfrm>
          <a:off x="6519504" y="1939534"/>
          <a:ext cx="2939190" cy="124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•Transferable and applicable </a:t>
          </a:r>
          <a:r>
            <a:rPr lang="en-GB" sz="1400" b="1" kern="1200" dirty="0">
              <a:latin typeface="Calibri Light" panose="020F0302020204030204"/>
            </a:rPr>
            <a:t>skills that should be acknowledge regardless of grade</a:t>
          </a:r>
          <a:r>
            <a:rPr lang="en-GB" sz="1400" b="1" kern="1200" dirty="0"/>
            <a:t>.</a:t>
          </a:r>
          <a:endParaRPr lang="en-US" sz="1400" b="1" kern="1200" dirty="0"/>
        </a:p>
      </dsp:txBody>
      <dsp:txXfrm>
        <a:off x="6519504" y="1939534"/>
        <a:ext cx="2939190" cy="124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4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0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5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9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2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3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rixcms.trixonline.co.uk/api/assets/llrcs-leicestershire/3408551c-d1af-4912-8073-3cac62506d83/we-care-departmental-strategy-final-pd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8BEB44D5-F2B9-F845-49D2-3FF924B8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7" r="28611" b="-2"/>
          <a:stretch/>
        </p:blipFill>
        <p:spPr>
          <a:xfrm>
            <a:off x="30499" y="0"/>
            <a:ext cx="657559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19F83-19FC-37B8-8D79-60819B86E1F4}"/>
              </a:ext>
            </a:extLst>
          </p:cNvPr>
          <p:cNvSpPr txBox="1"/>
          <p:nvPr/>
        </p:nvSpPr>
        <p:spPr>
          <a:xfrm>
            <a:off x="7408164" y="783771"/>
            <a:ext cx="37279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‘We use strategies to achieve goals by outlining precise plans and steps required. In EDI, if done properly, a strategy also ensures that people have a voice, that there is ownership and that there is accountability. Achieving change also requires winning hearts and minds. A well-informed strategy can do all this and more.’</a:t>
            </a:r>
            <a:endParaRPr lang="en-GB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1026" name="Picture 2" descr="Leicestershire County Council | LinkedIn">
            <a:extLst>
              <a:ext uri="{FF2B5EF4-FFF2-40B4-BE49-F238E27FC236}">
                <a16:creationId xmlns:a16="http://schemas.microsoft.com/office/drawing/2014/main" id="{8EE7813C-4814-7937-3CE6-EE573F0F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95" y="9621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B8AE06-61E1-8B97-FA8D-B2FD584F41F7}"/>
              </a:ext>
            </a:extLst>
          </p:cNvPr>
          <p:cNvSpPr txBox="1"/>
          <p:nvPr/>
        </p:nvSpPr>
        <p:spPr>
          <a:xfrm>
            <a:off x="753393" y="4254588"/>
            <a:ext cx="61341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</a:rPr>
              <a:t>The Importance of a Strategy in EDI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Nicci Collins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Strategic Lead -  Transformation, Commissioning &amp; Planning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Snr Management EDI Ally</a:t>
            </a:r>
          </a:p>
        </p:txBody>
      </p:sp>
    </p:spTree>
    <p:extLst>
      <p:ext uri="{BB962C8B-B14F-4D97-AF65-F5344CB8AC3E}">
        <p14:creationId xmlns:p14="http://schemas.microsoft.com/office/powerpoint/2010/main" val="22932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FA5E-6DC6-2A04-3560-2F2CBE91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a process and be clear about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46BB-2236-7646-2373-A6E8811C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initial response to we need a strategy</a:t>
            </a:r>
          </a:p>
          <a:p>
            <a:r>
              <a:rPr lang="en-GB" dirty="0"/>
              <a:t>Taking the time to explain the importance (evidence based, ensuring key stakeholders are engaged, prioritising, accountability)</a:t>
            </a:r>
          </a:p>
          <a:p>
            <a:r>
              <a:rPr lang="en-GB" dirty="0"/>
              <a:t>Sets realistic timescales</a:t>
            </a:r>
          </a:p>
          <a:p>
            <a:r>
              <a:rPr lang="en-GB" dirty="0"/>
              <a:t>Makes responsibility clear – what is within the gift of the dept to change, what needs to follow other processes</a:t>
            </a:r>
          </a:p>
          <a:p>
            <a:r>
              <a:rPr lang="en-GB" dirty="0"/>
              <a:t>Improved communication (Be Visible!) – include feedback, reviews of actions and integrate into decision making forums.</a:t>
            </a:r>
          </a:p>
          <a:p>
            <a:r>
              <a:rPr lang="en-GB" dirty="0"/>
              <a:t>Link: </a:t>
            </a:r>
            <a:r>
              <a:rPr lang="en-GB" dirty="0">
                <a:hlinkClick r:id="rId2"/>
              </a:rPr>
              <a:t>We Care – Race Equality Strategy 2021-2024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60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C0E2-172D-8F3C-4D25-D14B7E7E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2024/25 We Care update – Report extracts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A6A02-09A4-7350-1B3E-39E16BE4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06" y="1549303"/>
            <a:ext cx="6572588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C516-93EF-5428-C761-1CF0F881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42F4D-845E-0B06-8A93-444434B13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53" y="-83863"/>
            <a:ext cx="10484322" cy="5966440"/>
          </a:xfrm>
        </p:spPr>
      </p:pic>
    </p:spTree>
    <p:extLst>
      <p:ext uri="{BB962C8B-B14F-4D97-AF65-F5344CB8AC3E}">
        <p14:creationId xmlns:p14="http://schemas.microsoft.com/office/powerpoint/2010/main" val="237157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9FE2-A1B0-18ED-248C-3C098894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5E7C4-1BD2-7DE0-EBBB-54F62B17A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528332"/>
            <a:ext cx="10446779" cy="5781028"/>
          </a:xfrm>
        </p:spPr>
      </p:pic>
    </p:spTree>
    <p:extLst>
      <p:ext uri="{BB962C8B-B14F-4D97-AF65-F5344CB8AC3E}">
        <p14:creationId xmlns:p14="http://schemas.microsoft.com/office/powerpoint/2010/main" val="414638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B989-8328-55D0-FFC2-8A2FE02B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3D32-5A46-484C-B6FC-208C23C6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B4A28-C633-9CB1-A0C3-9CF8F0D0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12943"/>
            <a:ext cx="10917085" cy="60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3E6F82-836B-858F-ADED-19E9A71A00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aph of a bar chart&#10;&#10;AI-generated content may be incorrect.">
            <a:extLst>
              <a:ext uri="{FF2B5EF4-FFF2-40B4-BE49-F238E27FC236}">
                <a16:creationId xmlns:a16="http://schemas.microsoft.com/office/drawing/2014/main" id="{980943BB-6887-67C2-D1C6-DCD7E116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0" y="2362952"/>
            <a:ext cx="5567617" cy="3229217"/>
          </a:xfrm>
          <a:prstGeom prst="rect">
            <a:avLst/>
          </a:prstGeom>
        </p:spPr>
      </p:pic>
      <p:pic>
        <p:nvPicPr>
          <p:cNvPr id="7" name="Content Placeholder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2419BD87-D3CC-BE6C-EBC6-57002179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0024" y="2362952"/>
            <a:ext cx="5625723" cy="30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4216-1675-DBB4-0E22-520E9A7F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1805-B426-149A-8650-4CF7F2E4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518CC-FEC2-98BE-A15E-3FE334E5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" y="507874"/>
            <a:ext cx="11050896" cy="56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3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C3B3-6929-F387-A1C8-4F0B2ECC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E8DC9-4810-5BCA-6CC0-AF0CE141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82" y="827773"/>
            <a:ext cx="10724119" cy="6042050"/>
          </a:xfrm>
        </p:spPr>
      </p:pic>
    </p:spTree>
    <p:extLst>
      <p:ext uri="{BB962C8B-B14F-4D97-AF65-F5344CB8AC3E}">
        <p14:creationId xmlns:p14="http://schemas.microsoft.com/office/powerpoint/2010/main" val="137027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1651-0F1B-7EFD-E7C4-6763B54B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AAC-05DB-939E-CDFC-0B07A85B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698E3-7A1F-DF20-3BA5-6A522065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" y="100822"/>
            <a:ext cx="11675444" cy="64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CE27-7E81-6F5A-B11E-0D504D72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5D98-88B4-F0E1-2CCA-1E3EABDCA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ED281-43EB-9576-405F-062BABD8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6" y="148078"/>
            <a:ext cx="11097927" cy="63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97DE5A-DA89-0A80-C73D-8DCE1A3E2B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collage of pictures of a person&#10;&#10;AI-generated content may be incorrect.">
            <a:extLst>
              <a:ext uri="{FF2B5EF4-FFF2-40B4-BE49-F238E27FC236}">
                <a16:creationId xmlns:a16="http://schemas.microsoft.com/office/drawing/2014/main" id="{F047908C-54AD-59BB-89B3-CF68238EB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917"/>
          <a:stretch/>
        </p:blipFill>
        <p:spPr>
          <a:xfrm>
            <a:off x="4824248" y="1"/>
            <a:ext cx="73677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60044-F952-85EC-04C6-7FFF16A6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1174376"/>
            <a:ext cx="3509383" cy="2781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Understand the local context of change</a:t>
            </a:r>
          </a:p>
        </p:txBody>
      </p:sp>
    </p:spTree>
    <p:extLst>
      <p:ext uri="{BB962C8B-B14F-4D97-AF65-F5344CB8AC3E}">
        <p14:creationId xmlns:p14="http://schemas.microsoft.com/office/powerpoint/2010/main" val="127021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AE07-2DBA-FD87-5F3F-49A20996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5B34D-7270-D8CD-0573-9254A13CD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2" y="259263"/>
            <a:ext cx="10393543" cy="5528059"/>
          </a:xfrm>
        </p:spPr>
      </p:pic>
    </p:spTree>
    <p:extLst>
      <p:ext uri="{BB962C8B-B14F-4D97-AF65-F5344CB8AC3E}">
        <p14:creationId xmlns:p14="http://schemas.microsoft.com/office/powerpoint/2010/main" val="211874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2E75-3AD9-5B10-E271-AACF26FB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2F1C-6237-310B-1D6E-15F919CF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64EC0-680E-5772-0C9E-6F0F5FC5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5" y="136850"/>
            <a:ext cx="10761775" cy="61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629F-F037-DC6B-9B75-6CCD0FCC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0373-7DC6-F9BF-F3E0-FB32329FA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8A081-EF8B-8994-BE98-FCC021C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323216"/>
            <a:ext cx="11588817" cy="63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4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C48F-1977-50BE-751F-D79C0CA4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0BDC-4706-0354-9D66-85638762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DD104-5890-88FA-96D5-294615E7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81"/>
            <a:ext cx="11842439" cy="62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6AC5E-2273-4FF0-2F4F-16300649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35FD68-A61D-4BCE-BCEE-D82C185E8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600FD-07B5-177C-70C0-C69B1C0A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1174376"/>
            <a:ext cx="3509383" cy="4394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Understand your personal motivation, values and unconscious bias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2E1B11E-430D-6397-3B80-584E57316F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76" y="3646714"/>
            <a:ext cx="3677354" cy="3047999"/>
          </a:xfrm>
          <a:prstGeom prst="rect">
            <a:avLst/>
          </a:prstGeom>
        </p:spPr>
      </p:pic>
      <p:pic>
        <p:nvPicPr>
          <p:cNvPr id="16" name="Content Placeholder 15" descr="A collage of women holding cards&#10;&#10;AI-generated content may be incorrect.">
            <a:extLst>
              <a:ext uri="{FF2B5EF4-FFF2-40B4-BE49-F238E27FC236}">
                <a16:creationId xmlns:a16="http://schemas.microsoft.com/office/drawing/2014/main" id="{EAE9D110-B7A4-7B2E-9B35-572B21FED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3" y="50102"/>
            <a:ext cx="4592637" cy="4592637"/>
          </a:xfrm>
        </p:spPr>
      </p:pic>
    </p:spTree>
    <p:extLst>
      <p:ext uri="{BB962C8B-B14F-4D97-AF65-F5344CB8AC3E}">
        <p14:creationId xmlns:p14="http://schemas.microsoft.com/office/powerpoint/2010/main" val="816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1411E-1984-454D-B101-2FF07A73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1635260"/>
            <a:ext cx="3348297" cy="3485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/>
              <a:t>Recognize its a journey of change – individual and organizational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No Blame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Just Learning and Caring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26E835-3C50-77E7-B8AB-2290DDD3A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08" y="252985"/>
            <a:ext cx="6621569" cy="66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4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5FCA38-32CD-5920-CA77-9AFC140E7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EE958-49F1-8140-9DAC-BC6A574A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4745255"/>
            <a:ext cx="11108014" cy="147833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Honesty and trust – local profiling and the courage to drive change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899BE-3BA0-7796-239C-7FB6BBF1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58" b="3"/>
          <a:stretch/>
        </p:blipFill>
        <p:spPr>
          <a:xfrm>
            <a:off x="55733" y="688208"/>
            <a:ext cx="6071587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2F835-2332-2D6C-433B-177FA807B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00" b="2"/>
          <a:stretch/>
        </p:blipFill>
        <p:spPr>
          <a:xfrm>
            <a:off x="6169564" y="634407"/>
            <a:ext cx="606468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04C74-4872-E452-FDE4-DED4DF3C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Key Tips: Honesty and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4692-DF07-CAA6-CFFA-834FD0CE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478747" cy="40965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400" dirty="0"/>
              <a:t>Significant presence – comms plan based on Communicate (Contain), Collaboration (Trust and Unity) and Commitment (Change):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Emotions – acknowledge, be present and forward facing (George, unrest, flag flying incident, graffiti)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Listening – need platforms for listening and understanding lived history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Take time – had dedicated officer time (Snr manager race ally, role of Race Champions)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Willingness to challenge – supported by evidence (role of staff surveys, BI resource, management allies)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The importance of KPIS and data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400" dirty="0"/>
              <a:t>Leadership and ownership - (Director mandate, Comms from Directors setting expectation, ,  RIDB)</a:t>
            </a:r>
          </a:p>
          <a:p>
            <a:pPr>
              <a:lnSpc>
                <a:spcPct val="110000"/>
              </a:lnSpc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EBC39-5281-3FF4-F382-B324AE3B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95" y="942387"/>
            <a:ext cx="4681506" cy="50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AC697-7557-1AD6-BB88-3C3EB6D7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5D4A-7055-8984-0298-E94025B5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8726"/>
            <a:ext cx="10653578" cy="1132258"/>
          </a:xfrm>
        </p:spPr>
        <p:txBody>
          <a:bodyPr/>
          <a:lstStyle/>
          <a:p>
            <a:r>
              <a:rPr lang="en-GB" dirty="0"/>
              <a:t>Honesty and trust – local profiling and the courage to drive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72F81-8D47-EA5F-45C2-7A75C0112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6" y="1320984"/>
            <a:ext cx="10653579" cy="2172024"/>
          </a:xfrm>
        </p:spPr>
        <p:txBody>
          <a:bodyPr/>
          <a:lstStyle/>
          <a:p>
            <a:r>
              <a:rPr lang="en-GB" sz="1800" dirty="0"/>
              <a:t>Lived experiences to win hearts and minds</a:t>
            </a:r>
          </a:p>
          <a:p>
            <a:r>
              <a:rPr lang="en-GB" sz="1800" dirty="0"/>
              <a:t>‘Tackling’ white privilege thinking</a:t>
            </a:r>
          </a:p>
          <a:p>
            <a:r>
              <a:rPr lang="en-GB" sz="1800" dirty="0"/>
              <a:t>To engage emotions to achieve commitment to drive change</a:t>
            </a:r>
          </a:p>
          <a:p>
            <a:r>
              <a:rPr lang="en-GB" sz="1800" dirty="0"/>
              <a:t>For example: Race Champions work on the Representative Panel Process – started with a disclosure …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B96DFD3-C572-E5EC-4ED7-6822B58A3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40162"/>
              </p:ext>
            </p:extLst>
          </p:nvPr>
        </p:nvGraphicFramePr>
        <p:xfrm>
          <a:off x="925775" y="3429000"/>
          <a:ext cx="9498621" cy="331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4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E700A5-EB44-D5CA-B557-CF2C29EE6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CFD20-1931-2568-B3F9-811AE325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81" y="5096937"/>
            <a:ext cx="8728364" cy="9548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Gauging the emotional context</a:t>
            </a:r>
            <a:br>
              <a:rPr lang="en-US" sz="4400" dirty="0"/>
            </a:br>
            <a:r>
              <a:rPr lang="en-US" sz="4400" dirty="0"/>
              <a:t>See the people</a:t>
            </a:r>
            <a:br>
              <a:rPr lang="en-US" sz="4400" dirty="0"/>
            </a:br>
            <a:r>
              <a:rPr lang="en-US" sz="4400" dirty="0"/>
              <a:t>See the opportunities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DBC57-5F05-C7A0-6E32-E2F24574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08" y="1168401"/>
            <a:ext cx="3516097" cy="276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957D8-4733-E786-5A35-A1FED8A0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1495111"/>
            <a:ext cx="3758184" cy="2433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66656C-ABED-3A5E-81AE-E60F053E7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496" y="1523299"/>
            <a:ext cx="3758184" cy="24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A92A98-187D-1D81-86FD-8D40CC69B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D5B1B-D4CC-C3DB-52B1-4979D0E0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40" y="473829"/>
            <a:ext cx="11294162" cy="11702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Create a shared identity</a:t>
            </a:r>
          </a:p>
        </p:txBody>
      </p:sp>
      <p:pic>
        <p:nvPicPr>
          <p:cNvPr id="5" name="Content Placeholder 4" descr="A colorful fox with red eyes&#10;&#10;AI-generated content may be incorrect.">
            <a:extLst>
              <a:ext uri="{FF2B5EF4-FFF2-40B4-BE49-F238E27FC236}">
                <a16:creationId xmlns:a16="http://schemas.microsoft.com/office/drawing/2014/main" id="{91065145-1E01-C172-29C9-001C65253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r="-2" b="5491"/>
          <a:stretch/>
        </p:blipFill>
        <p:spPr>
          <a:xfrm>
            <a:off x="1970097" y="1751222"/>
            <a:ext cx="4125903" cy="3840480"/>
          </a:xfrm>
          <a:prstGeom prst="rect">
            <a:avLst/>
          </a:prstGeom>
        </p:spPr>
      </p:pic>
      <p:pic>
        <p:nvPicPr>
          <p:cNvPr id="4" name="Picture 3" descr="A green logo with a fox&#10;&#10;AI-generated content may be incorrect.">
            <a:extLst>
              <a:ext uri="{FF2B5EF4-FFF2-40B4-BE49-F238E27FC236}">
                <a16:creationId xmlns:a16="http://schemas.microsoft.com/office/drawing/2014/main" id="{19C75294-E619-1848-F8A6-FABD6D525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5" y="1940686"/>
            <a:ext cx="5559552" cy="35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571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466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Neue Haas Grotesk Text Pro</vt:lpstr>
      <vt:lpstr>Times New Roman</vt:lpstr>
      <vt:lpstr>Wingdings</vt:lpstr>
      <vt:lpstr>VanillaVTI</vt:lpstr>
      <vt:lpstr>PowerPoint Presentation</vt:lpstr>
      <vt:lpstr>Understand the local context of change</vt:lpstr>
      <vt:lpstr>Understand your personal motivation, values and unconscious bias  </vt:lpstr>
      <vt:lpstr>Recognize its a journey of change – individual and organizational  No Blame  Just Learning and Caring</vt:lpstr>
      <vt:lpstr>Honesty and trust – local profiling and the courage to drive change </vt:lpstr>
      <vt:lpstr>Key Tips: Honesty and Trust</vt:lpstr>
      <vt:lpstr>Honesty and trust – local profiling and the courage to drive change </vt:lpstr>
      <vt:lpstr>Gauging the emotional context See the people See the opportunities </vt:lpstr>
      <vt:lpstr>Create a shared identity</vt:lpstr>
      <vt:lpstr>Follow a process and be clear about expectations</vt:lpstr>
      <vt:lpstr>2024/25 We Care update – Report extracts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Nicci Collins</dc:creator>
  <cp:lastModifiedBy>Jodie</cp:lastModifiedBy>
  <cp:revision>16</cp:revision>
  <dcterms:created xsi:type="dcterms:W3CDTF">2025-02-26T10:39:43Z</dcterms:created>
  <dcterms:modified xsi:type="dcterms:W3CDTF">2025-03-25T11:23:18Z</dcterms:modified>
</cp:coreProperties>
</file>