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66" r:id="rId5"/>
    <p:sldId id="259" r:id="rId6"/>
    <p:sldId id="260" r:id="rId7"/>
    <p:sldId id="261" r:id="rId8"/>
    <p:sldId id="262" r:id="rId9"/>
    <p:sldId id="263" r:id="rId10"/>
    <p:sldId id="267" r:id="rId11"/>
    <p:sldId id="264" r:id="rId12"/>
  </p:sldIdLst>
  <p:sldSz cx="18288000" cy="10287000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Hero" panose="020B0604020202020204" charset="0"/>
      <p:regular r:id="rId17"/>
    </p:embeddedFont>
    <p:embeddedFont>
      <p:font typeface="League Spartan" panose="020B0604020202020204" charset="0"/>
      <p:regular r:id="rId18"/>
    </p:embeddedFont>
    <p:embeddedFont>
      <p:font typeface="Hero Bold" panose="020B0604020202020204" charset="0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5640AE2-6541-426D-9406-AFF24E8D2124}" v="22" dt="2025-03-31T14:11:58.91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3" d="100"/>
          <a:sy n="53" d="100"/>
        </p:scale>
        <p:origin x="73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dward Clayton" userId="70e01d93-840f-45ac-aedd-ef0ccc3f5961" providerId="ADAL" clId="{25640AE2-6541-426D-9406-AFF24E8D2124}"/>
    <pc:docChg chg="custSel addSld delSld modSld">
      <pc:chgData name="Edward Clayton" userId="70e01d93-840f-45ac-aedd-ef0ccc3f5961" providerId="ADAL" clId="{25640AE2-6541-426D-9406-AFF24E8D2124}" dt="2025-03-31T14:13:06.869" v="71" actId="1076"/>
      <pc:docMkLst>
        <pc:docMk/>
      </pc:docMkLst>
      <pc:sldChg chg="modSp mod">
        <pc:chgData name="Edward Clayton" userId="70e01d93-840f-45ac-aedd-ef0ccc3f5961" providerId="ADAL" clId="{25640AE2-6541-426D-9406-AFF24E8D2124}" dt="2025-03-21T15:11:55.182" v="3" actId="20577"/>
        <pc:sldMkLst>
          <pc:docMk/>
          <pc:sldMk cId="0" sldId="257"/>
        </pc:sldMkLst>
        <pc:spChg chg="mod">
          <ac:chgData name="Edward Clayton" userId="70e01d93-840f-45ac-aedd-ef0ccc3f5961" providerId="ADAL" clId="{25640AE2-6541-426D-9406-AFF24E8D2124}" dt="2025-03-21T15:11:55.182" v="3" actId="20577"/>
          <ac:spMkLst>
            <pc:docMk/>
            <pc:sldMk cId="0" sldId="257"/>
            <ac:spMk id="9" creationId="{00000000-0000-0000-0000-000000000000}"/>
          </ac:spMkLst>
        </pc:spChg>
      </pc:sldChg>
      <pc:sldChg chg="delSp modSp mod">
        <pc:chgData name="Edward Clayton" userId="70e01d93-840f-45ac-aedd-ef0ccc3f5961" providerId="ADAL" clId="{25640AE2-6541-426D-9406-AFF24E8D2124}" dt="2025-03-31T14:13:06.869" v="71" actId="1076"/>
        <pc:sldMkLst>
          <pc:docMk/>
          <pc:sldMk cId="0" sldId="258"/>
        </pc:sldMkLst>
        <pc:spChg chg="del">
          <ac:chgData name="Edward Clayton" userId="70e01d93-840f-45ac-aedd-ef0ccc3f5961" providerId="ADAL" clId="{25640AE2-6541-426D-9406-AFF24E8D2124}" dt="2025-03-31T14:12:21.183" v="11" actId="478"/>
          <ac:spMkLst>
            <pc:docMk/>
            <pc:sldMk cId="0" sldId="258"/>
            <ac:spMk id="3" creationId="{00000000-0000-0000-0000-000000000000}"/>
          </ac:spMkLst>
        </pc:spChg>
        <pc:spChg chg="del">
          <ac:chgData name="Edward Clayton" userId="70e01d93-840f-45ac-aedd-ef0ccc3f5961" providerId="ADAL" clId="{25640AE2-6541-426D-9406-AFF24E8D2124}" dt="2025-03-31T14:12:30.468" v="13" actId="478"/>
          <ac:spMkLst>
            <pc:docMk/>
            <pc:sldMk cId="0" sldId="258"/>
            <ac:spMk id="4" creationId="{00000000-0000-0000-0000-000000000000}"/>
          </ac:spMkLst>
        </pc:spChg>
        <pc:spChg chg="mod">
          <ac:chgData name="Edward Clayton" userId="70e01d93-840f-45ac-aedd-ef0ccc3f5961" providerId="ADAL" clId="{25640AE2-6541-426D-9406-AFF24E8D2124}" dt="2025-03-31T14:13:06.869" v="71" actId="1076"/>
          <ac:spMkLst>
            <pc:docMk/>
            <pc:sldMk cId="0" sldId="258"/>
            <ac:spMk id="5" creationId="{00000000-0000-0000-0000-000000000000}"/>
          </ac:spMkLst>
        </pc:spChg>
        <pc:spChg chg="del">
          <ac:chgData name="Edward Clayton" userId="70e01d93-840f-45ac-aedd-ef0ccc3f5961" providerId="ADAL" clId="{25640AE2-6541-426D-9406-AFF24E8D2124}" dt="2025-03-31T14:12:28.463" v="12" actId="478"/>
          <ac:spMkLst>
            <pc:docMk/>
            <pc:sldMk cId="0" sldId="258"/>
            <ac:spMk id="6" creationId="{00000000-0000-0000-0000-000000000000}"/>
          </ac:spMkLst>
        </pc:spChg>
        <pc:spChg chg="del mod">
          <ac:chgData name="Edward Clayton" userId="70e01d93-840f-45ac-aedd-ef0ccc3f5961" providerId="ADAL" clId="{25640AE2-6541-426D-9406-AFF24E8D2124}" dt="2025-03-31T14:12:36.410" v="15" actId="478"/>
          <ac:spMkLst>
            <pc:docMk/>
            <pc:sldMk cId="0" sldId="258"/>
            <ac:spMk id="7" creationId="{00000000-0000-0000-0000-000000000000}"/>
          </ac:spMkLst>
        </pc:spChg>
      </pc:sldChg>
      <pc:sldChg chg="new del">
        <pc:chgData name="Edward Clayton" userId="70e01d93-840f-45ac-aedd-ef0ccc3f5961" providerId="ADAL" clId="{25640AE2-6541-426D-9406-AFF24E8D2124}" dt="2025-03-31T14:12:18.194" v="10" actId="47"/>
        <pc:sldMkLst>
          <pc:docMk/>
          <pc:sldMk cId="994776179" sldId="265"/>
        </pc:sldMkLst>
      </pc:sldChg>
      <pc:sldChg chg="addSp new">
        <pc:chgData name="Edward Clayton" userId="70e01d93-840f-45ac-aedd-ef0ccc3f5961" providerId="ADAL" clId="{25640AE2-6541-426D-9406-AFF24E8D2124}" dt="2025-03-21T14:07:23.532" v="1"/>
        <pc:sldMkLst>
          <pc:docMk/>
          <pc:sldMk cId="2640711471" sldId="265"/>
        </pc:sldMkLst>
      </pc:sldChg>
      <pc:sldChg chg="add">
        <pc:chgData name="Edward Clayton" userId="70e01d93-840f-45ac-aedd-ef0ccc3f5961" providerId="ADAL" clId="{25640AE2-6541-426D-9406-AFF24E8D2124}" dt="2025-03-31T14:12:15.532" v="9" actId="2890"/>
        <pc:sldMkLst>
          <pc:docMk/>
          <pc:sldMk cId="734701149" sldId="266"/>
        </pc:sldMkLst>
      </pc:sldChg>
      <pc:sldChg chg="del">
        <pc:chgData name="Edward Clayton" userId="70e01d93-840f-45ac-aedd-ef0ccc3f5961" providerId="ADAL" clId="{25640AE2-6541-426D-9406-AFF24E8D2124}" dt="2025-03-31T14:11:56.777" v="4" actId="47"/>
        <pc:sldMkLst>
          <pc:docMk/>
          <pc:sldMk cId="926606326" sldId="266"/>
        </pc:sldMkLst>
      </pc:sldChg>
      <pc:sldChg chg="del">
        <pc:chgData name="Edward Clayton" userId="70e01d93-840f-45ac-aedd-ef0ccc3f5961" providerId="ADAL" clId="{25640AE2-6541-426D-9406-AFF24E8D2124}" dt="2025-03-31T14:11:57.760" v="5" actId="47"/>
        <pc:sldMkLst>
          <pc:docMk/>
          <pc:sldMk cId="1282450949" sldId="267"/>
        </pc:sldMkLst>
      </pc:sldChg>
      <pc:sldChg chg="del">
        <pc:chgData name="Edward Clayton" userId="70e01d93-840f-45ac-aedd-ef0ccc3f5961" providerId="ADAL" clId="{25640AE2-6541-426D-9406-AFF24E8D2124}" dt="2025-03-31T14:11:58.402" v="6" actId="47"/>
        <pc:sldMkLst>
          <pc:docMk/>
          <pc:sldMk cId="3079985121" sldId="268"/>
        </pc:sldMkLst>
      </pc:sldChg>
      <pc:sldChg chg="del">
        <pc:chgData name="Edward Clayton" userId="70e01d93-840f-45ac-aedd-ef0ccc3f5961" providerId="ADAL" clId="{25640AE2-6541-426D-9406-AFF24E8D2124}" dt="2025-03-31T14:11:59.581" v="7" actId="47"/>
        <pc:sldMkLst>
          <pc:docMk/>
          <pc:sldMk cId="2044954672" sldId="269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odbean.com/ew/pb-3vnr2-16eb7a9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podbean.com/ew/pb-q58zw-1766ae2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sv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sv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7.sv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jpeg"/><Relationship Id="rId7" Type="http://schemas.openxmlformats.org/officeDocument/2006/relationships/image" Target="../media/image24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9" Type="http://schemas.openxmlformats.org/officeDocument/2006/relationships/image" Target="../media/image26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5" Type="http://schemas.openxmlformats.org/officeDocument/2006/relationships/image" Target="../media/image22.png"/><Relationship Id="rId4" Type="http://schemas.openxmlformats.org/officeDocument/2006/relationships/image" Target="../media/image3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237" r="-359" b="-359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8903099" y="286770"/>
            <a:ext cx="9112352" cy="2635164"/>
          </a:xfrm>
          <a:custGeom>
            <a:avLst/>
            <a:gdLst/>
            <a:ahLst/>
            <a:cxnLst/>
            <a:rect l="l" t="t" r="r" b="b"/>
            <a:pathLst>
              <a:path w="9112352" h="2635164">
                <a:moveTo>
                  <a:pt x="0" y="0"/>
                </a:moveTo>
                <a:lnTo>
                  <a:pt x="9112353" y="0"/>
                </a:lnTo>
                <a:lnTo>
                  <a:pt x="9112353" y="2635163"/>
                </a:lnTo>
                <a:lnTo>
                  <a:pt x="0" y="26351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416022" y="587979"/>
            <a:ext cx="4905872" cy="4114800"/>
          </a:xfrm>
          <a:custGeom>
            <a:avLst/>
            <a:gdLst/>
            <a:ahLst/>
            <a:cxnLst/>
            <a:rect l="l" t="t" r="r" b="b"/>
            <a:pathLst>
              <a:path w="4905872" h="4114800">
                <a:moveTo>
                  <a:pt x="0" y="0"/>
                </a:moveTo>
                <a:lnTo>
                  <a:pt x="4905872" y="0"/>
                </a:lnTo>
                <a:lnTo>
                  <a:pt x="490587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TextBox 5"/>
          <p:cNvSpPr txBox="1"/>
          <p:nvPr/>
        </p:nvSpPr>
        <p:spPr>
          <a:xfrm>
            <a:off x="1028700" y="5371379"/>
            <a:ext cx="16380212" cy="4589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925"/>
              </a:lnSpc>
            </a:pPr>
            <a:r>
              <a:rPr lang="en-US" sz="8925" spc="-490">
                <a:solidFill>
                  <a:srgbClr val="11111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THE IMPORTANCE, PROGRESS AND CHALLENGES OF RACE EQUITY WORK IN LINCOLNSHIRE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A4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31" t="-5263" r="-2631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TextBox 5"/>
          <p:cNvSpPr txBox="1"/>
          <p:nvPr/>
        </p:nvSpPr>
        <p:spPr>
          <a:xfrm>
            <a:off x="1028700" y="1190381"/>
            <a:ext cx="16972890" cy="1409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500"/>
              </a:lnSpc>
            </a:pPr>
            <a:r>
              <a:rPr lang="en-US" sz="10500" spc="-577" dirty="0" smtClean="0">
                <a:solidFill>
                  <a:srgbClr val="1E1E1B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Links to Podcasts</a:t>
            </a:r>
            <a:endParaRPr lang="en-US" sz="10500" spc="-577" dirty="0">
              <a:solidFill>
                <a:srgbClr val="1E1E1B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028700" y="2736502"/>
            <a:ext cx="13572648" cy="3877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GB" sz="3600" dirty="0" smtClean="0"/>
              <a:t>With Ed and Ela recorded </a:t>
            </a:r>
            <a:r>
              <a:rPr lang="en-GB" sz="3600" dirty="0"/>
              <a:t>considering Anti-Racist Practice in Lincolnshire.</a:t>
            </a:r>
          </a:p>
          <a:p>
            <a:r>
              <a:rPr lang="en-GB" sz="3600" dirty="0"/>
              <a:t> </a:t>
            </a:r>
          </a:p>
          <a:p>
            <a:pPr lvl="0"/>
            <a:r>
              <a:rPr lang="en-GB" sz="3600" dirty="0"/>
              <a:t>Its All About People, Anti-Racist Practice Part 1 </a:t>
            </a:r>
            <a:r>
              <a:rPr lang="en-GB" sz="3600" u="sng" dirty="0">
                <a:hlinkClick r:id="rId3"/>
              </a:rPr>
              <a:t>https://www.podbean.com/ew/pb-3vnr2-16eb7a9</a:t>
            </a:r>
            <a:r>
              <a:rPr lang="en-GB" sz="3600" dirty="0"/>
              <a:t> </a:t>
            </a:r>
            <a:endParaRPr lang="en-GB" sz="3600" dirty="0" smtClean="0"/>
          </a:p>
          <a:p>
            <a:pPr lvl="0"/>
            <a:endParaRPr lang="en-GB" sz="3600" dirty="0"/>
          </a:p>
          <a:p>
            <a:pPr lvl="0"/>
            <a:r>
              <a:rPr lang="en-GB" sz="3600" dirty="0"/>
              <a:t>Its All About People, Anti-Racist Practice Part 2 </a:t>
            </a:r>
            <a:r>
              <a:rPr lang="en-GB" sz="3600" u="sng" dirty="0">
                <a:hlinkClick r:id="rId4"/>
              </a:rPr>
              <a:t>https://www.podbean.com/ew/pb-q58zw-1766ae2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53814298"/>
      </p:ext>
    </p:extLst>
  </p:cSld>
  <p:clrMapOvr>
    <a:masterClrMapping/>
  </p:clrMapOvr>
  <p:transition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A4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2" t="-285" r="-142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2692975" y="2139951"/>
            <a:ext cx="12902050" cy="5370478"/>
          </a:xfrm>
          <a:custGeom>
            <a:avLst/>
            <a:gdLst/>
            <a:ahLst/>
            <a:cxnLst/>
            <a:rect l="l" t="t" r="r" b="b"/>
            <a:pathLst>
              <a:path w="12902050" h="5370478">
                <a:moveTo>
                  <a:pt x="0" y="0"/>
                </a:moveTo>
                <a:lnTo>
                  <a:pt x="12902050" y="0"/>
                </a:lnTo>
                <a:lnTo>
                  <a:pt x="12902050" y="5370478"/>
                </a:lnTo>
                <a:lnTo>
                  <a:pt x="0" y="53704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ransition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20656" t="-110848" b="-111102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631" t="-5263" r="-2631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4" name="Group 4"/>
          <p:cNvGrpSpPr/>
          <p:nvPr/>
        </p:nvGrpSpPr>
        <p:grpSpPr>
          <a:xfrm rot="-67516">
            <a:off x="8301252" y="1028700"/>
            <a:ext cx="8878096" cy="8229600"/>
            <a:chOff x="0" y="0"/>
            <a:chExt cx="2338264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38264" cy="2167467"/>
            </a:xfrm>
            <a:custGeom>
              <a:avLst/>
              <a:gdLst/>
              <a:ahLst/>
              <a:cxnLst/>
              <a:rect l="l" t="t" r="r" b="b"/>
              <a:pathLst>
                <a:path w="2338264" h="2167467">
                  <a:moveTo>
                    <a:pt x="44473" y="0"/>
                  </a:moveTo>
                  <a:lnTo>
                    <a:pt x="2293791" y="0"/>
                  </a:lnTo>
                  <a:cubicBezTo>
                    <a:pt x="2318353" y="0"/>
                    <a:pt x="2338264" y="19911"/>
                    <a:pt x="2338264" y="44473"/>
                  </a:cubicBezTo>
                  <a:lnTo>
                    <a:pt x="2338264" y="2122993"/>
                  </a:lnTo>
                  <a:cubicBezTo>
                    <a:pt x="2338264" y="2147555"/>
                    <a:pt x="2318353" y="2167467"/>
                    <a:pt x="2293791" y="2167467"/>
                  </a:cubicBezTo>
                  <a:lnTo>
                    <a:pt x="44473" y="2167467"/>
                  </a:lnTo>
                  <a:cubicBezTo>
                    <a:pt x="19911" y="2167467"/>
                    <a:pt x="0" y="2147555"/>
                    <a:pt x="0" y="2122993"/>
                  </a:cubicBezTo>
                  <a:lnTo>
                    <a:pt x="0" y="44473"/>
                  </a:lnTo>
                  <a:cubicBezTo>
                    <a:pt x="0" y="19911"/>
                    <a:pt x="19911" y="0"/>
                    <a:pt x="44473" y="0"/>
                  </a:cubicBezTo>
                  <a:close/>
                </a:path>
              </a:pathLst>
            </a:custGeom>
            <a:solidFill>
              <a:srgbClr val="1E1E1B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76200"/>
              <a:ext cx="2338264" cy="20912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216511" y="2795544"/>
            <a:ext cx="5143500" cy="4114800"/>
          </a:xfrm>
          <a:custGeom>
            <a:avLst/>
            <a:gdLst/>
            <a:ahLst/>
            <a:cxnLst/>
            <a:rect l="l" t="t" r="r" b="b"/>
            <a:pathLst>
              <a:path w="5143500" h="4114800">
                <a:moveTo>
                  <a:pt x="0" y="0"/>
                </a:moveTo>
                <a:lnTo>
                  <a:pt x="5143500" y="0"/>
                </a:lnTo>
                <a:lnTo>
                  <a:pt x="51435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TextBox 8"/>
          <p:cNvSpPr txBox="1"/>
          <p:nvPr/>
        </p:nvSpPr>
        <p:spPr>
          <a:xfrm>
            <a:off x="8891353" y="2142037"/>
            <a:ext cx="7697893" cy="25971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999"/>
              </a:lnSpc>
            </a:pPr>
            <a:r>
              <a:rPr lang="en-US" sz="9999" spc="-549">
                <a:solidFill>
                  <a:srgbClr val="FDF8F3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TODAYS SESSION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761096" y="4991100"/>
            <a:ext cx="5828150" cy="3200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00"/>
              </a:lnSpc>
            </a:pPr>
            <a:r>
              <a:rPr lang="en-US" sz="3000" dirty="0">
                <a:solidFill>
                  <a:srgbClr val="FDF8F3"/>
                </a:solidFill>
                <a:latin typeface="Hero"/>
                <a:ea typeface="Hero"/>
                <a:cs typeface="Hero"/>
                <a:sym typeface="Hero"/>
              </a:rPr>
              <a:t>ED - MOTIVATION AND NEED</a:t>
            </a:r>
          </a:p>
          <a:p>
            <a:pPr algn="just">
              <a:lnSpc>
                <a:spcPts val="5100"/>
              </a:lnSpc>
            </a:pPr>
            <a:r>
              <a:rPr lang="en-US" sz="3000" dirty="0">
                <a:solidFill>
                  <a:srgbClr val="FDF8F3"/>
                </a:solidFill>
                <a:latin typeface="Hero"/>
                <a:ea typeface="Hero"/>
                <a:cs typeface="Hero"/>
                <a:sym typeface="Hero"/>
              </a:rPr>
              <a:t>KIM - EXPERIENCE</a:t>
            </a:r>
          </a:p>
          <a:p>
            <a:pPr algn="just">
              <a:lnSpc>
                <a:spcPts val="5100"/>
              </a:lnSpc>
            </a:pPr>
            <a:r>
              <a:rPr lang="en-US" sz="3000" dirty="0">
                <a:solidFill>
                  <a:srgbClr val="FDF8F3"/>
                </a:solidFill>
                <a:latin typeface="Hero"/>
                <a:ea typeface="Hero"/>
                <a:cs typeface="Hero"/>
                <a:sym typeface="Hero"/>
              </a:rPr>
              <a:t>ELA - THE WHAT </a:t>
            </a:r>
          </a:p>
          <a:p>
            <a:pPr algn="l">
              <a:lnSpc>
                <a:spcPts val="5100"/>
              </a:lnSpc>
            </a:pPr>
            <a:r>
              <a:rPr lang="en-US" sz="3000" dirty="0">
                <a:solidFill>
                  <a:srgbClr val="FDF8F3"/>
                </a:solidFill>
                <a:latin typeface="Hero"/>
                <a:ea typeface="Hero"/>
                <a:cs typeface="Hero"/>
                <a:sym typeface="Hero"/>
              </a:rPr>
              <a:t>CAROLYN / CHRIS- LEADERSHIP </a:t>
            </a:r>
          </a:p>
          <a:p>
            <a:pPr algn="just">
              <a:lnSpc>
                <a:spcPts val="5100"/>
              </a:lnSpc>
            </a:pPr>
            <a:r>
              <a:rPr lang="en-US" sz="3000" dirty="0">
                <a:solidFill>
                  <a:srgbClr val="FDF8F3"/>
                </a:solidFill>
                <a:latin typeface="Hero"/>
                <a:ea typeface="Hero"/>
                <a:cs typeface="Hero"/>
                <a:sym typeface="Hero"/>
              </a:rPr>
              <a:t>OVER TO YOU -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745954" y="4991761"/>
            <a:ext cx="794089" cy="31997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00"/>
              </a:lnSpc>
            </a:pPr>
            <a:r>
              <a:rPr lang="en-US" sz="3000">
                <a:solidFill>
                  <a:srgbClr val="FDF8F3"/>
                </a:solidFill>
                <a:latin typeface="Hero Bold"/>
                <a:ea typeface="Hero Bold"/>
                <a:cs typeface="Hero Bold"/>
                <a:sym typeface="Hero Bold"/>
              </a:rPr>
              <a:t>01</a:t>
            </a:r>
          </a:p>
          <a:p>
            <a:pPr algn="just">
              <a:lnSpc>
                <a:spcPts val="5100"/>
              </a:lnSpc>
            </a:pPr>
            <a:r>
              <a:rPr lang="en-US" sz="3000">
                <a:solidFill>
                  <a:srgbClr val="FDF8F3"/>
                </a:solidFill>
                <a:latin typeface="Hero Bold"/>
                <a:ea typeface="Hero Bold"/>
                <a:cs typeface="Hero Bold"/>
                <a:sym typeface="Hero Bold"/>
              </a:rPr>
              <a:t>02</a:t>
            </a:r>
          </a:p>
          <a:p>
            <a:pPr algn="just">
              <a:lnSpc>
                <a:spcPts val="5100"/>
              </a:lnSpc>
            </a:pPr>
            <a:r>
              <a:rPr lang="en-US" sz="3000">
                <a:solidFill>
                  <a:srgbClr val="FDF8F3"/>
                </a:solidFill>
                <a:latin typeface="Hero Bold"/>
                <a:ea typeface="Hero Bold"/>
                <a:cs typeface="Hero Bold"/>
                <a:sym typeface="Hero Bold"/>
              </a:rPr>
              <a:t>03</a:t>
            </a:r>
          </a:p>
          <a:p>
            <a:pPr algn="just">
              <a:lnSpc>
                <a:spcPts val="5100"/>
              </a:lnSpc>
            </a:pPr>
            <a:r>
              <a:rPr lang="en-US" sz="3000">
                <a:solidFill>
                  <a:srgbClr val="FDF8F3"/>
                </a:solidFill>
                <a:latin typeface="Hero Bold"/>
                <a:ea typeface="Hero Bold"/>
                <a:cs typeface="Hero Bold"/>
                <a:sym typeface="Hero Bold"/>
              </a:rPr>
              <a:t>04</a:t>
            </a:r>
          </a:p>
          <a:p>
            <a:pPr algn="just">
              <a:lnSpc>
                <a:spcPts val="5100"/>
              </a:lnSpc>
            </a:pPr>
            <a:r>
              <a:rPr lang="en-US" sz="3000">
                <a:solidFill>
                  <a:srgbClr val="FDF8F3"/>
                </a:solidFill>
                <a:latin typeface="Hero Bold"/>
                <a:ea typeface="Hero Bold"/>
                <a:cs typeface="Hero Bold"/>
                <a:sym typeface="Hero Bold"/>
              </a:rPr>
              <a:t>05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46639"/>
            <a:ext cx="18205087" cy="10240361"/>
          </a:xfrm>
          <a:custGeom>
            <a:avLst/>
            <a:gdLst/>
            <a:ahLst/>
            <a:cxnLst/>
            <a:rect l="l" t="t" r="r" b="b"/>
            <a:pathLst>
              <a:path w="18205087" h="10240361">
                <a:moveTo>
                  <a:pt x="0" y="0"/>
                </a:moveTo>
                <a:lnTo>
                  <a:pt x="18205087" y="0"/>
                </a:lnTo>
                <a:lnTo>
                  <a:pt x="18205087" y="10240361"/>
                </a:lnTo>
                <a:lnTo>
                  <a:pt x="0" y="102403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44" t="-5288" r="-264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TextBox 5"/>
          <p:cNvSpPr txBox="1"/>
          <p:nvPr/>
        </p:nvSpPr>
        <p:spPr>
          <a:xfrm>
            <a:off x="4419600" y="3543300"/>
            <a:ext cx="10089070" cy="27603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499"/>
              </a:lnSpc>
            </a:pPr>
            <a:r>
              <a:rPr lang="en-US" sz="10499" spc="-577" dirty="0">
                <a:solidFill>
                  <a:srgbClr val="1E1E1B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Microsoft Forms Interactive Quiz</a:t>
            </a:r>
            <a:r>
              <a:rPr lang="en-US" sz="10499" spc="-577" dirty="0">
                <a:solidFill>
                  <a:srgbClr val="FDF8F3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266732-6FA1-6500-4CF5-4D3119D93D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1D9F2F0-9A2C-05E1-F8B1-0E62C18F2CEC}"/>
              </a:ext>
            </a:extLst>
          </p:cNvPr>
          <p:cNvSpPr/>
          <p:nvPr/>
        </p:nvSpPr>
        <p:spPr>
          <a:xfrm>
            <a:off x="0" y="46639"/>
            <a:ext cx="18205087" cy="10240361"/>
          </a:xfrm>
          <a:custGeom>
            <a:avLst/>
            <a:gdLst/>
            <a:ahLst/>
            <a:cxnLst/>
            <a:rect l="l" t="t" r="r" b="b"/>
            <a:pathLst>
              <a:path w="18205087" h="10240361">
                <a:moveTo>
                  <a:pt x="0" y="0"/>
                </a:moveTo>
                <a:lnTo>
                  <a:pt x="18205087" y="0"/>
                </a:lnTo>
                <a:lnTo>
                  <a:pt x="18205087" y="10240361"/>
                </a:lnTo>
                <a:lnTo>
                  <a:pt x="0" y="102403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44" t="-5288" r="-264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9A2280B5-EB2D-09FC-CB29-2A9F9114A45F}"/>
              </a:ext>
            </a:extLst>
          </p:cNvPr>
          <p:cNvSpPr/>
          <p:nvPr/>
        </p:nvSpPr>
        <p:spPr>
          <a:xfrm>
            <a:off x="0" y="46639"/>
            <a:ext cx="7581351" cy="5051075"/>
          </a:xfrm>
          <a:custGeom>
            <a:avLst/>
            <a:gdLst/>
            <a:ahLst/>
            <a:cxnLst/>
            <a:rect l="l" t="t" r="r" b="b"/>
            <a:pathLst>
              <a:path w="7581351" h="5051075">
                <a:moveTo>
                  <a:pt x="0" y="0"/>
                </a:moveTo>
                <a:lnTo>
                  <a:pt x="7581351" y="0"/>
                </a:lnTo>
                <a:lnTo>
                  <a:pt x="7581351" y="5051075"/>
                </a:lnTo>
                <a:lnTo>
                  <a:pt x="0" y="50510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A28EEAA2-E6A3-FDBB-F195-61B253A2AEDF}"/>
              </a:ext>
            </a:extLst>
          </p:cNvPr>
          <p:cNvSpPr/>
          <p:nvPr/>
        </p:nvSpPr>
        <p:spPr>
          <a:xfrm>
            <a:off x="4644266" y="5737507"/>
            <a:ext cx="2556319" cy="4114800"/>
          </a:xfrm>
          <a:custGeom>
            <a:avLst/>
            <a:gdLst/>
            <a:ahLst/>
            <a:cxnLst/>
            <a:rect l="l" t="t" r="r" b="b"/>
            <a:pathLst>
              <a:path w="2556319" h="4114800">
                <a:moveTo>
                  <a:pt x="0" y="0"/>
                </a:moveTo>
                <a:lnTo>
                  <a:pt x="2556320" y="0"/>
                </a:lnTo>
                <a:lnTo>
                  <a:pt x="25563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6524967B-CB35-72BB-5849-0BFD169B6DE2}"/>
              </a:ext>
            </a:extLst>
          </p:cNvPr>
          <p:cNvSpPr txBox="1"/>
          <p:nvPr/>
        </p:nvSpPr>
        <p:spPr>
          <a:xfrm>
            <a:off x="8198930" y="1228725"/>
            <a:ext cx="10089070" cy="2714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499"/>
              </a:lnSpc>
            </a:pPr>
            <a:r>
              <a:rPr lang="en-US" sz="10499" spc="-577">
                <a:solidFill>
                  <a:srgbClr val="1E1E1B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WHY IS THIS  ESSENTIAL?</a:t>
            </a:r>
            <a:r>
              <a:rPr lang="en-US" sz="10499" spc="-577">
                <a:solidFill>
                  <a:srgbClr val="FDF8F3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AD6BB816-8AA8-BCB9-3A75-8F9C86045F46}"/>
              </a:ext>
            </a:extLst>
          </p:cNvPr>
          <p:cNvSpPr txBox="1"/>
          <p:nvPr/>
        </p:nvSpPr>
        <p:spPr>
          <a:xfrm>
            <a:off x="913744" y="6029265"/>
            <a:ext cx="3220396" cy="5257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69"/>
              </a:lnSpc>
            </a:pPr>
            <a:r>
              <a:rPr lang="en-US" sz="3699">
                <a:solidFill>
                  <a:srgbClr val="111111"/>
                </a:solidFill>
                <a:latin typeface="Hero Bold"/>
                <a:ea typeface="Hero Bold"/>
                <a:cs typeface="Hero Bold"/>
                <a:sym typeface="Hero Bold"/>
              </a:rPr>
              <a:t>ED</a:t>
            </a: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5F7E03C2-CE00-3229-A1C1-44707F399F08}"/>
              </a:ext>
            </a:extLst>
          </p:cNvPr>
          <p:cNvSpPr txBox="1"/>
          <p:nvPr/>
        </p:nvSpPr>
        <p:spPr>
          <a:xfrm>
            <a:off x="7581351" y="4430964"/>
            <a:ext cx="10623736" cy="45122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10"/>
              </a:lnSpc>
              <a:spcBef>
                <a:spcPct val="0"/>
              </a:spcBef>
            </a:pPr>
            <a:endParaRPr/>
          </a:p>
          <a:p>
            <a:pPr marL="915713" lvl="1" indent="-457857" algn="l">
              <a:lnSpc>
                <a:spcPts val="7210"/>
              </a:lnSpc>
              <a:buFont typeface="Arial"/>
              <a:buChar char="•"/>
            </a:pPr>
            <a:r>
              <a:rPr lang="en-US" sz="4241">
                <a:solidFill>
                  <a:srgbClr val="000000"/>
                </a:solidFill>
                <a:latin typeface="Hero Bold"/>
                <a:ea typeface="Hero Bold"/>
                <a:cs typeface="Hero Bold"/>
                <a:sym typeface="Hero Bold"/>
              </a:rPr>
              <a:t>LINCOLNSHIRE DEMOGRAPHICS</a:t>
            </a:r>
          </a:p>
          <a:p>
            <a:pPr marL="915713" lvl="1" indent="-457857" algn="l">
              <a:lnSpc>
                <a:spcPts val="7210"/>
              </a:lnSpc>
              <a:buFont typeface="Arial"/>
              <a:buChar char="•"/>
            </a:pPr>
            <a:r>
              <a:rPr lang="en-US" sz="4241">
                <a:solidFill>
                  <a:srgbClr val="000000"/>
                </a:solidFill>
                <a:latin typeface="Hero Bold"/>
                <a:ea typeface="Hero Bold"/>
                <a:cs typeface="Hero Bold"/>
                <a:sym typeface="Hero Bold"/>
              </a:rPr>
              <a:t>RURAL EXPERIENCE </a:t>
            </a:r>
          </a:p>
          <a:p>
            <a:pPr marL="915713" lvl="1" indent="-457857" algn="l">
              <a:lnSpc>
                <a:spcPts val="7210"/>
              </a:lnSpc>
              <a:buFont typeface="Arial"/>
              <a:buChar char="•"/>
            </a:pPr>
            <a:r>
              <a:rPr lang="en-US" sz="4241">
                <a:solidFill>
                  <a:srgbClr val="000000"/>
                </a:solidFill>
                <a:latin typeface="Hero Bold"/>
                <a:ea typeface="Hero Bold"/>
                <a:cs typeface="Hero Bold"/>
                <a:sym typeface="Hero Bold"/>
              </a:rPr>
              <a:t>CHILDREN AND LCC NEED DIVERSITY</a:t>
            </a:r>
          </a:p>
          <a:p>
            <a:pPr marL="915713" lvl="1" indent="-457857" algn="l">
              <a:lnSpc>
                <a:spcPts val="7210"/>
              </a:lnSpc>
              <a:buFont typeface="Arial"/>
              <a:buChar char="•"/>
            </a:pPr>
            <a:r>
              <a:rPr lang="en-US" sz="4241">
                <a:solidFill>
                  <a:srgbClr val="000000"/>
                </a:solidFill>
                <a:latin typeface="Hero Bold"/>
                <a:ea typeface="Hero Bold"/>
                <a:cs typeface="Hero Bold"/>
                <a:sym typeface="Hero Bold"/>
              </a:rPr>
              <a:t>ALLYSHIP</a:t>
            </a:r>
          </a:p>
        </p:txBody>
      </p:sp>
    </p:spTree>
    <p:extLst>
      <p:ext uri="{BB962C8B-B14F-4D97-AF65-F5344CB8AC3E}">
        <p14:creationId xmlns:p14="http://schemas.microsoft.com/office/powerpoint/2010/main" val="7347011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8024" b="-108024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13938418" y="4209418"/>
            <a:ext cx="1707205" cy="804761"/>
            <a:chOff x="0" y="0"/>
            <a:chExt cx="449634" cy="21195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9634" cy="211953"/>
            </a:xfrm>
            <a:custGeom>
              <a:avLst/>
              <a:gdLst/>
              <a:ahLst/>
              <a:cxnLst/>
              <a:rect l="l" t="t" r="r" b="b"/>
              <a:pathLst>
                <a:path w="449634" h="211953">
                  <a:moveTo>
                    <a:pt x="105977" y="0"/>
                  </a:moveTo>
                  <a:lnTo>
                    <a:pt x="343658" y="0"/>
                  </a:lnTo>
                  <a:cubicBezTo>
                    <a:pt x="402187" y="0"/>
                    <a:pt x="449634" y="47447"/>
                    <a:pt x="449634" y="105977"/>
                  </a:cubicBezTo>
                  <a:lnTo>
                    <a:pt x="449634" y="105977"/>
                  </a:lnTo>
                  <a:cubicBezTo>
                    <a:pt x="449634" y="134084"/>
                    <a:pt x="438469" y="161039"/>
                    <a:pt x="418594" y="180914"/>
                  </a:cubicBezTo>
                  <a:cubicBezTo>
                    <a:pt x="398720" y="200788"/>
                    <a:pt x="371764" y="211953"/>
                    <a:pt x="343658" y="211953"/>
                  </a:cubicBezTo>
                  <a:lnTo>
                    <a:pt x="105977" y="211953"/>
                  </a:lnTo>
                  <a:cubicBezTo>
                    <a:pt x="47447" y="211953"/>
                    <a:pt x="0" y="164506"/>
                    <a:pt x="0" y="105977"/>
                  </a:cubicBezTo>
                  <a:lnTo>
                    <a:pt x="0" y="105977"/>
                  </a:lnTo>
                  <a:cubicBezTo>
                    <a:pt x="0" y="47447"/>
                    <a:pt x="47447" y="0"/>
                    <a:pt x="10597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FFF7ED"/>
              </a:solidFill>
              <a:prstDash val="solid"/>
              <a:rou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76200"/>
              <a:ext cx="449634" cy="1357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938418" y="1028700"/>
            <a:ext cx="1707205" cy="804761"/>
            <a:chOff x="0" y="0"/>
            <a:chExt cx="449634" cy="21195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49634" cy="211953"/>
            </a:xfrm>
            <a:custGeom>
              <a:avLst/>
              <a:gdLst/>
              <a:ahLst/>
              <a:cxnLst/>
              <a:rect l="l" t="t" r="r" b="b"/>
              <a:pathLst>
                <a:path w="449634" h="211953">
                  <a:moveTo>
                    <a:pt x="105977" y="0"/>
                  </a:moveTo>
                  <a:lnTo>
                    <a:pt x="343658" y="0"/>
                  </a:lnTo>
                  <a:cubicBezTo>
                    <a:pt x="402187" y="0"/>
                    <a:pt x="449634" y="47447"/>
                    <a:pt x="449634" y="105977"/>
                  </a:cubicBezTo>
                  <a:lnTo>
                    <a:pt x="449634" y="105977"/>
                  </a:lnTo>
                  <a:cubicBezTo>
                    <a:pt x="449634" y="134084"/>
                    <a:pt x="438469" y="161039"/>
                    <a:pt x="418594" y="180914"/>
                  </a:cubicBezTo>
                  <a:cubicBezTo>
                    <a:pt x="398720" y="200788"/>
                    <a:pt x="371764" y="211953"/>
                    <a:pt x="343658" y="211953"/>
                  </a:cubicBezTo>
                  <a:lnTo>
                    <a:pt x="105977" y="211953"/>
                  </a:lnTo>
                  <a:cubicBezTo>
                    <a:pt x="47447" y="211953"/>
                    <a:pt x="0" y="164506"/>
                    <a:pt x="0" y="105977"/>
                  </a:cubicBezTo>
                  <a:lnTo>
                    <a:pt x="0" y="105977"/>
                  </a:lnTo>
                  <a:cubicBezTo>
                    <a:pt x="0" y="47447"/>
                    <a:pt x="47447" y="0"/>
                    <a:pt x="10597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FFF7ED"/>
              </a:solidFill>
              <a:prstDash val="solid"/>
              <a:rou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76200"/>
              <a:ext cx="449634" cy="1357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3938418" y="7636336"/>
            <a:ext cx="1707205" cy="804761"/>
            <a:chOff x="0" y="0"/>
            <a:chExt cx="449634" cy="21195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49634" cy="211953"/>
            </a:xfrm>
            <a:custGeom>
              <a:avLst/>
              <a:gdLst/>
              <a:ahLst/>
              <a:cxnLst/>
              <a:rect l="l" t="t" r="r" b="b"/>
              <a:pathLst>
                <a:path w="449634" h="211953">
                  <a:moveTo>
                    <a:pt x="105977" y="0"/>
                  </a:moveTo>
                  <a:lnTo>
                    <a:pt x="343658" y="0"/>
                  </a:lnTo>
                  <a:cubicBezTo>
                    <a:pt x="402187" y="0"/>
                    <a:pt x="449634" y="47447"/>
                    <a:pt x="449634" y="105977"/>
                  </a:cubicBezTo>
                  <a:lnTo>
                    <a:pt x="449634" y="105977"/>
                  </a:lnTo>
                  <a:cubicBezTo>
                    <a:pt x="449634" y="134084"/>
                    <a:pt x="438469" y="161039"/>
                    <a:pt x="418594" y="180914"/>
                  </a:cubicBezTo>
                  <a:cubicBezTo>
                    <a:pt x="398720" y="200788"/>
                    <a:pt x="371764" y="211953"/>
                    <a:pt x="343658" y="211953"/>
                  </a:cubicBezTo>
                  <a:lnTo>
                    <a:pt x="105977" y="211953"/>
                  </a:lnTo>
                  <a:cubicBezTo>
                    <a:pt x="47447" y="211953"/>
                    <a:pt x="0" y="164506"/>
                    <a:pt x="0" y="105977"/>
                  </a:cubicBezTo>
                  <a:lnTo>
                    <a:pt x="0" y="105977"/>
                  </a:lnTo>
                  <a:cubicBezTo>
                    <a:pt x="0" y="47447"/>
                    <a:pt x="47447" y="0"/>
                    <a:pt x="10597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FFF7ED"/>
              </a:solidFill>
              <a:prstDash val="solid"/>
              <a:rou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76200"/>
              <a:ext cx="449634" cy="1357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Freeform 13"/>
          <p:cNvSpPr/>
          <p:nvPr/>
        </p:nvSpPr>
        <p:spPr>
          <a:xfrm>
            <a:off x="653178" y="213552"/>
            <a:ext cx="6955835" cy="4929948"/>
          </a:xfrm>
          <a:custGeom>
            <a:avLst/>
            <a:gdLst/>
            <a:ahLst/>
            <a:cxnLst/>
            <a:rect l="l" t="t" r="r" b="b"/>
            <a:pathLst>
              <a:path w="6955835" h="4929948">
                <a:moveTo>
                  <a:pt x="0" y="0"/>
                </a:moveTo>
                <a:lnTo>
                  <a:pt x="6955835" y="0"/>
                </a:lnTo>
                <a:lnTo>
                  <a:pt x="6955835" y="4929948"/>
                </a:lnTo>
                <a:lnTo>
                  <a:pt x="0" y="49299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3" r="-1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Freeform 14"/>
          <p:cNvSpPr/>
          <p:nvPr/>
        </p:nvSpPr>
        <p:spPr>
          <a:xfrm>
            <a:off x="11189802" y="6201342"/>
            <a:ext cx="2983230" cy="4114800"/>
          </a:xfrm>
          <a:custGeom>
            <a:avLst/>
            <a:gdLst/>
            <a:ahLst/>
            <a:cxnLst/>
            <a:rect l="l" t="t" r="r" b="b"/>
            <a:pathLst>
              <a:path w="2983230" h="4114800">
                <a:moveTo>
                  <a:pt x="0" y="0"/>
                </a:moveTo>
                <a:lnTo>
                  <a:pt x="2983230" y="0"/>
                </a:lnTo>
                <a:lnTo>
                  <a:pt x="29832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TextBox 15"/>
          <p:cNvSpPr txBox="1"/>
          <p:nvPr/>
        </p:nvSpPr>
        <p:spPr>
          <a:xfrm>
            <a:off x="601361" y="5839286"/>
            <a:ext cx="10588441" cy="2714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499"/>
              </a:lnSpc>
              <a:spcBef>
                <a:spcPct val="0"/>
              </a:spcBef>
            </a:pPr>
            <a:r>
              <a:rPr lang="en-US" sz="10499" spc="-577">
                <a:solidFill>
                  <a:srgbClr val="11111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MY LIVED EXPERIENCE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993407" y="1689295"/>
            <a:ext cx="1613677" cy="5637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20"/>
              </a:lnSpc>
              <a:spcBef>
                <a:spcPct val="0"/>
              </a:spcBef>
            </a:pPr>
            <a:r>
              <a:rPr lang="en-US" sz="3300" u="none" strike="noStrike">
                <a:solidFill>
                  <a:srgbClr val="000000"/>
                </a:solidFill>
                <a:latin typeface="Hero Bold"/>
                <a:ea typeface="Hero Bold"/>
                <a:cs typeface="Hero Bold"/>
                <a:sym typeface="Hero Bold"/>
              </a:rPr>
              <a:t>2020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324331" y="2295893"/>
            <a:ext cx="3690755" cy="355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750"/>
              </a:lnSpc>
            </a:pPr>
            <a:r>
              <a:rPr lang="en-US" sz="2500">
                <a:solidFill>
                  <a:srgbClr val="111111"/>
                </a:solidFill>
                <a:latin typeface="Hero Bold"/>
                <a:ea typeface="Hero Bold"/>
                <a:cs typeface="Hero Bold"/>
                <a:sym typeface="Hero Bold"/>
              </a:rPr>
              <a:t>BLACK LIVES MATTER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993407" y="3127743"/>
            <a:ext cx="1613677" cy="5637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20"/>
              </a:lnSpc>
              <a:spcBef>
                <a:spcPct val="0"/>
              </a:spcBef>
            </a:pPr>
            <a:r>
              <a:rPr lang="en-US" sz="3300" u="none" strike="noStrike">
                <a:solidFill>
                  <a:srgbClr val="000000"/>
                </a:solidFill>
                <a:latin typeface="Hero Bold"/>
                <a:ea typeface="Hero Bold"/>
                <a:cs typeface="Hero Bold"/>
                <a:sym typeface="Hero Bold"/>
              </a:rPr>
              <a:t>2023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3324331" y="3758199"/>
            <a:ext cx="3934969" cy="698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750"/>
              </a:lnSpc>
            </a:pPr>
            <a:r>
              <a:rPr lang="en-US" sz="2500">
                <a:solidFill>
                  <a:srgbClr val="000000"/>
                </a:solidFill>
                <a:latin typeface="Hero Bold"/>
                <a:ea typeface="Hero Bold"/>
                <a:cs typeface="Hero Bold"/>
                <a:sym typeface="Hero Bold"/>
              </a:rPr>
              <a:t>MY PRIDE AND ANTI-RACIST ACTIVISM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993407" y="4947503"/>
            <a:ext cx="1613677" cy="5637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20"/>
              </a:lnSpc>
              <a:spcBef>
                <a:spcPct val="0"/>
              </a:spcBef>
            </a:pPr>
            <a:r>
              <a:rPr lang="en-US" sz="3300" u="none" strike="noStrike">
                <a:solidFill>
                  <a:srgbClr val="000000"/>
                </a:solidFill>
                <a:latin typeface="Hero Bold"/>
                <a:ea typeface="Hero Bold"/>
                <a:cs typeface="Hero Bold"/>
                <a:sym typeface="Hero Bold"/>
              </a:rPr>
              <a:t>2025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3324331" y="5658311"/>
            <a:ext cx="4487754" cy="355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750"/>
              </a:lnSpc>
            </a:pPr>
            <a:r>
              <a:rPr lang="en-US" sz="2500">
                <a:solidFill>
                  <a:srgbClr val="000000"/>
                </a:solidFill>
                <a:latin typeface="Hero Bold"/>
                <a:ea typeface="Hero Bold"/>
                <a:cs typeface="Hero Bold"/>
                <a:sym typeface="Hero Bold"/>
              </a:rPr>
              <a:t>THE CHALLENGE CONTINUES 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993407" y="226695"/>
            <a:ext cx="1613677" cy="563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20"/>
              </a:lnSpc>
              <a:spcBef>
                <a:spcPct val="0"/>
              </a:spcBef>
            </a:pPr>
            <a:r>
              <a:rPr lang="en-US" sz="3300">
                <a:solidFill>
                  <a:srgbClr val="111111"/>
                </a:solidFill>
                <a:latin typeface="Hero Bold"/>
                <a:ea typeface="Hero Bold"/>
                <a:cs typeface="Hero Bold"/>
                <a:sym typeface="Hero Bold"/>
              </a:rPr>
              <a:t>2017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3324331" y="860425"/>
            <a:ext cx="4166669" cy="355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750"/>
              </a:lnSpc>
            </a:pPr>
            <a:r>
              <a:rPr lang="en-US" sz="2500">
                <a:solidFill>
                  <a:srgbClr val="111111"/>
                </a:solidFill>
                <a:latin typeface="Hero Bold"/>
                <a:ea typeface="Hero Bold"/>
                <a:cs typeface="Hero Bold"/>
                <a:sym typeface="Hero Bold"/>
              </a:rPr>
              <a:t>STARTED WORK AT LCC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910700" y="8732528"/>
            <a:ext cx="3220396" cy="5257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69"/>
              </a:lnSpc>
            </a:pPr>
            <a:r>
              <a:rPr lang="en-US" sz="3699">
                <a:solidFill>
                  <a:srgbClr val="111111"/>
                </a:solidFill>
                <a:latin typeface="Hero Bold"/>
                <a:ea typeface="Hero Bold"/>
                <a:cs typeface="Hero Bold"/>
                <a:sym typeface="Hero Bold"/>
              </a:rPr>
              <a:t>KIM</a:t>
            </a:r>
          </a:p>
        </p:txBody>
      </p:sp>
    </p:spTree>
  </p:cSld>
  <p:clrMapOvr>
    <a:masterClrMapping/>
  </p:clrMapOvr>
  <p:transition>
    <p:wipe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A4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76250" y="1793704"/>
            <a:ext cx="17335500" cy="6699593"/>
            <a:chOff x="0" y="0"/>
            <a:chExt cx="4565728" cy="176450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65728" cy="1764502"/>
            </a:xfrm>
            <a:custGeom>
              <a:avLst/>
              <a:gdLst/>
              <a:ahLst/>
              <a:cxnLst/>
              <a:rect l="l" t="t" r="r" b="b"/>
              <a:pathLst>
                <a:path w="4565728" h="1764502">
                  <a:moveTo>
                    <a:pt x="22776" y="0"/>
                  </a:moveTo>
                  <a:lnTo>
                    <a:pt x="4542952" y="0"/>
                  </a:lnTo>
                  <a:cubicBezTo>
                    <a:pt x="4548992" y="0"/>
                    <a:pt x="4554786" y="2400"/>
                    <a:pt x="4559057" y="6671"/>
                  </a:cubicBezTo>
                  <a:cubicBezTo>
                    <a:pt x="4563329" y="10942"/>
                    <a:pt x="4565728" y="16736"/>
                    <a:pt x="4565728" y="22776"/>
                  </a:cubicBezTo>
                  <a:lnTo>
                    <a:pt x="4565728" y="1741725"/>
                  </a:lnTo>
                  <a:cubicBezTo>
                    <a:pt x="4565728" y="1747766"/>
                    <a:pt x="4563329" y="1753559"/>
                    <a:pt x="4559057" y="1757831"/>
                  </a:cubicBezTo>
                  <a:cubicBezTo>
                    <a:pt x="4554786" y="1762102"/>
                    <a:pt x="4548992" y="1764502"/>
                    <a:pt x="4542952" y="1764502"/>
                  </a:cubicBezTo>
                  <a:lnTo>
                    <a:pt x="22776" y="1764502"/>
                  </a:lnTo>
                  <a:cubicBezTo>
                    <a:pt x="16736" y="1764502"/>
                    <a:pt x="10942" y="1762102"/>
                    <a:pt x="6671" y="1757831"/>
                  </a:cubicBezTo>
                  <a:cubicBezTo>
                    <a:pt x="2400" y="1753559"/>
                    <a:pt x="0" y="1747766"/>
                    <a:pt x="0" y="1741725"/>
                  </a:cubicBezTo>
                  <a:lnTo>
                    <a:pt x="0" y="22776"/>
                  </a:lnTo>
                  <a:cubicBezTo>
                    <a:pt x="0" y="16736"/>
                    <a:pt x="2400" y="10942"/>
                    <a:pt x="6671" y="6671"/>
                  </a:cubicBezTo>
                  <a:cubicBezTo>
                    <a:pt x="10942" y="2400"/>
                    <a:pt x="16736" y="0"/>
                    <a:pt x="22776" y="0"/>
                  </a:cubicBezTo>
                  <a:close/>
                </a:path>
              </a:pathLst>
            </a:custGeom>
            <a:solidFill>
              <a:srgbClr val="E4A4BD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76200"/>
              <a:ext cx="4565728" cy="16883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521900" y="4605878"/>
            <a:ext cx="1707205" cy="804761"/>
            <a:chOff x="0" y="0"/>
            <a:chExt cx="449634" cy="21195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9634" cy="211953"/>
            </a:xfrm>
            <a:custGeom>
              <a:avLst/>
              <a:gdLst/>
              <a:ahLst/>
              <a:cxnLst/>
              <a:rect l="l" t="t" r="r" b="b"/>
              <a:pathLst>
                <a:path w="449634" h="211953">
                  <a:moveTo>
                    <a:pt x="105977" y="0"/>
                  </a:moveTo>
                  <a:lnTo>
                    <a:pt x="343658" y="0"/>
                  </a:lnTo>
                  <a:cubicBezTo>
                    <a:pt x="402187" y="0"/>
                    <a:pt x="449634" y="47447"/>
                    <a:pt x="449634" y="105977"/>
                  </a:cubicBezTo>
                  <a:lnTo>
                    <a:pt x="449634" y="105977"/>
                  </a:lnTo>
                  <a:cubicBezTo>
                    <a:pt x="449634" y="134084"/>
                    <a:pt x="438469" y="161039"/>
                    <a:pt x="418594" y="180914"/>
                  </a:cubicBezTo>
                  <a:cubicBezTo>
                    <a:pt x="398720" y="200788"/>
                    <a:pt x="371764" y="211953"/>
                    <a:pt x="343658" y="211953"/>
                  </a:cubicBezTo>
                  <a:lnTo>
                    <a:pt x="105977" y="211953"/>
                  </a:lnTo>
                  <a:cubicBezTo>
                    <a:pt x="47447" y="211953"/>
                    <a:pt x="0" y="164506"/>
                    <a:pt x="0" y="105977"/>
                  </a:cubicBezTo>
                  <a:lnTo>
                    <a:pt x="0" y="105977"/>
                  </a:lnTo>
                  <a:cubicBezTo>
                    <a:pt x="0" y="47447"/>
                    <a:pt x="47447" y="0"/>
                    <a:pt x="10597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FFF7ED"/>
              </a:solidFill>
              <a:prstDash val="solid"/>
              <a:rou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76200"/>
              <a:ext cx="449634" cy="1357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348211" y="4605878"/>
            <a:ext cx="1707205" cy="804761"/>
            <a:chOff x="0" y="0"/>
            <a:chExt cx="449634" cy="21195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49634" cy="211953"/>
            </a:xfrm>
            <a:custGeom>
              <a:avLst/>
              <a:gdLst/>
              <a:ahLst/>
              <a:cxnLst/>
              <a:rect l="l" t="t" r="r" b="b"/>
              <a:pathLst>
                <a:path w="449634" h="211953">
                  <a:moveTo>
                    <a:pt x="105977" y="0"/>
                  </a:moveTo>
                  <a:lnTo>
                    <a:pt x="343658" y="0"/>
                  </a:lnTo>
                  <a:cubicBezTo>
                    <a:pt x="402187" y="0"/>
                    <a:pt x="449634" y="47447"/>
                    <a:pt x="449634" y="105977"/>
                  </a:cubicBezTo>
                  <a:lnTo>
                    <a:pt x="449634" y="105977"/>
                  </a:lnTo>
                  <a:cubicBezTo>
                    <a:pt x="449634" y="134084"/>
                    <a:pt x="438469" y="161039"/>
                    <a:pt x="418594" y="180914"/>
                  </a:cubicBezTo>
                  <a:cubicBezTo>
                    <a:pt x="398720" y="200788"/>
                    <a:pt x="371764" y="211953"/>
                    <a:pt x="343658" y="211953"/>
                  </a:cubicBezTo>
                  <a:lnTo>
                    <a:pt x="105977" y="211953"/>
                  </a:lnTo>
                  <a:cubicBezTo>
                    <a:pt x="47447" y="211953"/>
                    <a:pt x="0" y="164506"/>
                    <a:pt x="0" y="105977"/>
                  </a:cubicBezTo>
                  <a:lnTo>
                    <a:pt x="0" y="105977"/>
                  </a:lnTo>
                  <a:cubicBezTo>
                    <a:pt x="0" y="47447"/>
                    <a:pt x="47447" y="0"/>
                    <a:pt x="10597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FFF7ED"/>
              </a:solidFill>
              <a:prstDash val="solid"/>
              <a:rou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76200"/>
              <a:ext cx="449634" cy="1357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2173906" y="4605878"/>
            <a:ext cx="1707205" cy="804761"/>
            <a:chOff x="0" y="0"/>
            <a:chExt cx="449634" cy="21195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49634" cy="211953"/>
            </a:xfrm>
            <a:custGeom>
              <a:avLst/>
              <a:gdLst/>
              <a:ahLst/>
              <a:cxnLst/>
              <a:rect l="l" t="t" r="r" b="b"/>
              <a:pathLst>
                <a:path w="449634" h="211953">
                  <a:moveTo>
                    <a:pt x="105977" y="0"/>
                  </a:moveTo>
                  <a:lnTo>
                    <a:pt x="343658" y="0"/>
                  </a:lnTo>
                  <a:cubicBezTo>
                    <a:pt x="402187" y="0"/>
                    <a:pt x="449634" y="47447"/>
                    <a:pt x="449634" y="105977"/>
                  </a:cubicBezTo>
                  <a:lnTo>
                    <a:pt x="449634" y="105977"/>
                  </a:lnTo>
                  <a:cubicBezTo>
                    <a:pt x="449634" y="134084"/>
                    <a:pt x="438469" y="161039"/>
                    <a:pt x="418594" y="180914"/>
                  </a:cubicBezTo>
                  <a:cubicBezTo>
                    <a:pt x="398720" y="200788"/>
                    <a:pt x="371764" y="211953"/>
                    <a:pt x="343658" y="211953"/>
                  </a:cubicBezTo>
                  <a:lnTo>
                    <a:pt x="105977" y="211953"/>
                  </a:lnTo>
                  <a:cubicBezTo>
                    <a:pt x="47447" y="211953"/>
                    <a:pt x="0" y="164506"/>
                    <a:pt x="0" y="105977"/>
                  </a:cubicBezTo>
                  <a:lnTo>
                    <a:pt x="0" y="105977"/>
                  </a:lnTo>
                  <a:cubicBezTo>
                    <a:pt x="0" y="47447"/>
                    <a:pt x="47447" y="0"/>
                    <a:pt x="10597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FFF7ED"/>
              </a:solidFill>
              <a:prstDash val="solid"/>
              <a:rou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76200"/>
              <a:ext cx="449634" cy="1357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Freeform 15"/>
          <p:cNvSpPr/>
          <p:nvPr/>
        </p:nvSpPr>
        <p:spPr>
          <a:xfrm>
            <a:off x="1028700" y="2562878"/>
            <a:ext cx="4890761" cy="4890761"/>
          </a:xfrm>
          <a:custGeom>
            <a:avLst/>
            <a:gdLst/>
            <a:ahLst/>
            <a:cxnLst/>
            <a:rect l="l" t="t" r="r" b="b"/>
            <a:pathLst>
              <a:path w="4890761" h="4890761">
                <a:moveTo>
                  <a:pt x="0" y="0"/>
                </a:moveTo>
                <a:lnTo>
                  <a:pt x="4890761" y="0"/>
                </a:lnTo>
                <a:lnTo>
                  <a:pt x="4890761" y="4890761"/>
                </a:lnTo>
                <a:lnTo>
                  <a:pt x="0" y="48907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6" name="Freeform 16"/>
          <p:cNvSpPr/>
          <p:nvPr/>
        </p:nvSpPr>
        <p:spPr>
          <a:xfrm>
            <a:off x="7301546" y="2763964"/>
            <a:ext cx="3152966" cy="4114800"/>
          </a:xfrm>
          <a:custGeom>
            <a:avLst/>
            <a:gdLst/>
            <a:ahLst/>
            <a:cxnLst/>
            <a:rect l="l" t="t" r="r" b="b"/>
            <a:pathLst>
              <a:path w="3152966" h="4114800">
                <a:moveTo>
                  <a:pt x="0" y="0"/>
                </a:moveTo>
                <a:lnTo>
                  <a:pt x="3152966" y="0"/>
                </a:lnTo>
                <a:lnTo>
                  <a:pt x="31529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7" name="Freeform 17"/>
          <p:cNvSpPr/>
          <p:nvPr/>
        </p:nvSpPr>
        <p:spPr>
          <a:xfrm>
            <a:off x="11428812" y="3142562"/>
            <a:ext cx="5600587" cy="3731391"/>
          </a:xfrm>
          <a:custGeom>
            <a:avLst/>
            <a:gdLst/>
            <a:ahLst/>
            <a:cxnLst/>
            <a:rect l="l" t="t" r="r" b="b"/>
            <a:pathLst>
              <a:path w="5600587" h="3731391">
                <a:moveTo>
                  <a:pt x="0" y="0"/>
                </a:moveTo>
                <a:lnTo>
                  <a:pt x="5600587" y="0"/>
                </a:lnTo>
                <a:lnTo>
                  <a:pt x="5600587" y="3731392"/>
                </a:lnTo>
                <a:lnTo>
                  <a:pt x="0" y="37313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8" name="TextBox 18"/>
          <p:cNvSpPr txBox="1"/>
          <p:nvPr/>
        </p:nvSpPr>
        <p:spPr>
          <a:xfrm>
            <a:off x="822729" y="898106"/>
            <a:ext cx="16642542" cy="1390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499"/>
              </a:lnSpc>
              <a:spcBef>
                <a:spcPct val="0"/>
              </a:spcBef>
            </a:pPr>
            <a:r>
              <a:rPr lang="en-US" sz="10499" spc="-577">
                <a:solidFill>
                  <a:srgbClr val="11111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VOICE OF COLLEAGUES</a:t>
            </a:r>
          </a:p>
        </p:txBody>
      </p:sp>
      <p:sp>
        <p:nvSpPr>
          <p:cNvPr id="19" name="Freeform 19"/>
          <p:cNvSpPr/>
          <p:nvPr/>
        </p:nvSpPr>
        <p:spPr>
          <a:xfrm>
            <a:off x="7362059" y="7355014"/>
            <a:ext cx="3031940" cy="2853814"/>
          </a:xfrm>
          <a:custGeom>
            <a:avLst/>
            <a:gdLst/>
            <a:ahLst/>
            <a:cxnLst/>
            <a:rect l="l" t="t" r="r" b="b"/>
            <a:pathLst>
              <a:path w="3031940" h="2853814">
                <a:moveTo>
                  <a:pt x="0" y="0"/>
                </a:moveTo>
                <a:lnTo>
                  <a:pt x="3031940" y="0"/>
                </a:lnTo>
                <a:lnTo>
                  <a:pt x="3031940" y="2853814"/>
                </a:lnTo>
                <a:lnTo>
                  <a:pt x="0" y="285381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ransition>
    <p:wipe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A4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5950679" cy="8229600"/>
            <a:chOff x="0" y="0"/>
            <a:chExt cx="21267573" cy="10972800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5321524"/>
              <a:ext cx="12302958" cy="5651276"/>
              <a:chOff x="0" y="0"/>
              <a:chExt cx="2595651" cy="1192294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2595651" cy="1192294"/>
              </a:xfrm>
              <a:custGeom>
                <a:avLst/>
                <a:gdLst/>
                <a:ahLst/>
                <a:cxnLst/>
                <a:rect l="l" t="t" r="r" b="b"/>
                <a:pathLst>
                  <a:path w="2595651" h="1192294">
                    <a:moveTo>
                      <a:pt x="42791" y="0"/>
                    </a:moveTo>
                    <a:lnTo>
                      <a:pt x="2552860" y="0"/>
                    </a:lnTo>
                    <a:cubicBezTo>
                      <a:pt x="2564209" y="0"/>
                      <a:pt x="2575093" y="4508"/>
                      <a:pt x="2583118" y="12533"/>
                    </a:cubicBezTo>
                    <a:cubicBezTo>
                      <a:pt x="2591143" y="20558"/>
                      <a:pt x="2595651" y="31442"/>
                      <a:pt x="2595651" y="42791"/>
                    </a:cubicBezTo>
                    <a:lnTo>
                      <a:pt x="2595651" y="1149503"/>
                    </a:lnTo>
                    <a:cubicBezTo>
                      <a:pt x="2595651" y="1173136"/>
                      <a:pt x="2576493" y="1192294"/>
                      <a:pt x="2552860" y="1192294"/>
                    </a:cubicBezTo>
                    <a:lnTo>
                      <a:pt x="42791" y="1192294"/>
                    </a:lnTo>
                    <a:cubicBezTo>
                      <a:pt x="31442" y="1192294"/>
                      <a:pt x="20558" y="1187786"/>
                      <a:pt x="12533" y="1179761"/>
                    </a:cubicBezTo>
                    <a:cubicBezTo>
                      <a:pt x="4508" y="1171736"/>
                      <a:pt x="0" y="1160852"/>
                      <a:pt x="0" y="1149503"/>
                    </a:cubicBezTo>
                    <a:lnTo>
                      <a:pt x="0" y="42791"/>
                    </a:lnTo>
                    <a:cubicBezTo>
                      <a:pt x="0" y="19158"/>
                      <a:pt x="19158" y="0"/>
                      <a:pt x="42791" y="0"/>
                    </a:cubicBezTo>
                    <a:close/>
                  </a:path>
                </a:pathLst>
              </a:custGeom>
              <a:solidFill>
                <a:srgbClr val="E4A4BD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76200"/>
                <a:ext cx="2595651" cy="111609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759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10943947" y="0"/>
              <a:ext cx="10323626" cy="10972800"/>
              <a:chOff x="0" y="0"/>
              <a:chExt cx="2178056" cy="2315017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2178056" cy="2315017"/>
              </a:xfrm>
              <a:custGeom>
                <a:avLst/>
                <a:gdLst/>
                <a:ahLst/>
                <a:cxnLst/>
                <a:rect l="l" t="t" r="r" b="b"/>
                <a:pathLst>
                  <a:path w="2178056" h="2315017">
                    <a:moveTo>
                      <a:pt x="50995" y="0"/>
                    </a:moveTo>
                    <a:lnTo>
                      <a:pt x="2127061" y="0"/>
                    </a:lnTo>
                    <a:cubicBezTo>
                      <a:pt x="2155225" y="0"/>
                      <a:pt x="2178056" y="22831"/>
                      <a:pt x="2178056" y="50995"/>
                    </a:cubicBezTo>
                    <a:lnTo>
                      <a:pt x="2178056" y="2264022"/>
                    </a:lnTo>
                    <a:cubicBezTo>
                      <a:pt x="2178056" y="2277547"/>
                      <a:pt x="2172683" y="2290518"/>
                      <a:pt x="2163120" y="2300081"/>
                    </a:cubicBezTo>
                    <a:cubicBezTo>
                      <a:pt x="2153557" y="2309644"/>
                      <a:pt x="2140586" y="2315017"/>
                      <a:pt x="2127061" y="2315017"/>
                    </a:cubicBezTo>
                    <a:lnTo>
                      <a:pt x="50995" y="2315017"/>
                    </a:lnTo>
                    <a:cubicBezTo>
                      <a:pt x="22831" y="2315017"/>
                      <a:pt x="0" y="2292186"/>
                      <a:pt x="0" y="2264022"/>
                    </a:cubicBezTo>
                    <a:lnTo>
                      <a:pt x="0" y="50995"/>
                    </a:lnTo>
                    <a:cubicBezTo>
                      <a:pt x="0" y="37470"/>
                      <a:pt x="5373" y="24499"/>
                      <a:pt x="14936" y="14936"/>
                    </a:cubicBezTo>
                    <a:cubicBezTo>
                      <a:pt x="24499" y="5373"/>
                      <a:pt x="37470" y="0"/>
                      <a:pt x="50995" y="0"/>
                    </a:cubicBezTo>
                    <a:close/>
                  </a:path>
                </a:pathLst>
              </a:custGeom>
              <a:solidFill>
                <a:srgbClr val="E4A4BD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76200"/>
                <a:ext cx="2178056" cy="223881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759"/>
                  </a:lnSpc>
                </a:pPr>
                <a:endParaRPr/>
              </a:p>
            </p:txBody>
          </p:sp>
        </p:grpSp>
      </p:grpSp>
      <p:sp>
        <p:nvSpPr>
          <p:cNvPr id="9" name="Freeform 9"/>
          <p:cNvSpPr/>
          <p:nvPr/>
        </p:nvSpPr>
        <p:spPr>
          <a:xfrm>
            <a:off x="0" y="0"/>
            <a:ext cx="18480614" cy="10395345"/>
          </a:xfrm>
          <a:custGeom>
            <a:avLst/>
            <a:gdLst/>
            <a:ahLst/>
            <a:cxnLst/>
            <a:rect l="l" t="t" r="r" b="b"/>
            <a:pathLst>
              <a:path w="18480614" h="10395345">
                <a:moveTo>
                  <a:pt x="0" y="0"/>
                </a:moveTo>
                <a:lnTo>
                  <a:pt x="18480614" y="0"/>
                </a:lnTo>
                <a:lnTo>
                  <a:pt x="18480614" y="10395345"/>
                </a:lnTo>
                <a:lnTo>
                  <a:pt x="0" y="103953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0" name="Group 10"/>
          <p:cNvGrpSpPr/>
          <p:nvPr/>
        </p:nvGrpSpPr>
        <p:grpSpPr>
          <a:xfrm>
            <a:off x="9715527" y="533800"/>
            <a:ext cx="2940667" cy="1806905"/>
            <a:chOff x="0" y="0"/>
            <a:chExt cx="545817" cy="33538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45817" cy="335380"/>
            </a:xfrm>
            <a:custGeom>
              <a:avLst/>
              <a:gdLst/>
              <a:ahLst/>
              <a:cxnLst/>
              <a:rect l="l" t="t" r="r" b="b"/>
              <a:pathLst>
                <a:path w="545817" h="335380">
                  <a:moveTo>
                    <a:pt x="60552" y="0"/>
                  </a:moveTo>
                  <a:lnTo>
                    <a:pt x="485265" y="0"/>
                  </a:lnTo>
                  <a:cubicBezTo>
                    <a:pt x="501324" y="0"/>
                    <a:pt x="516726" y="6380"/>
                    <a:pt x="528082" y="17735"/>
                  </a:cubicBezTo>
                  <a:cubicBezTo>
                    <a:pt x="539438" y="29091"/>
                    <a:pt x="545817" y="44493"/>
                    <a:pt x="545817" y="60552"/>
                  </a:cubicBezTo>
                  <a:lnTo>
                    <a:pt x="545817" y="274827"/>
                  </a:lnTo>
                  <a:cubicBezTo>
                    <a:pt x="545817" y="290887"/>
                    <a:pt x="539438" y="306288"/>
                    <a:pt x="528082" y="317644"/>
                  </a:cubicBezTo>
                  <a:cubicBezTo>
                    <a:pt x="516726" y="329000"/>
                    <a:pt x="501324" y="335380"/>
                    <a:pt x="485265" y="335380"/>
                  </a:cubicBezTo>
                  <a:lnTo>
                    <a:pt x="60552" y="335380"/>
                  </a:lnTo>
                  <a:cubicBezTo>
                    <a:pt x="27110" y="335380"/>
                    <a:pt x="0" y="308269"/>
                    <a:pt x="0" y="274827"/>
                  </a:cubicBezTo>
                  <a:lnTo>
                    <a:pt x="0" y="60552"/>
                  </a:lnTo>
                  <a:cubicBezTo>
                    <a:pt x="0" y="27110"/>
                    <a:pt x="27110" y="0"/>
                    <a:pt x="60552" y="0"/>
                  </a:cubicBezTo>
                  <a:close/>
                </a:path>
              </a:pathLst>
            </a:custGeom>
            <a:blipFill>
              <a:blip r:embed="rId3"/>
              <a:stretch>
                <a:fillRect t="-4214" b="-4214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715527" y="2841695"/>
            <a:ext cx="2940667" cy="1806905"/>
            <a:chOff x="0" y="0"/>
            <a:chExt cx="545817" cy="33538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45817" cy="335380"/>
            </a:xfrm>
            <a:custGeom>
              <a:avLst/>
              <a:gdLst/>
              <a:ahLst/>
              <a:cxnLst/>
              <a:rect l="l" t="t" r="r" b="b"/>
              <a:pathLst>
                <a:path w="545817" h="335380">
                  <a:moveTo>
                    <a:pt x="60552" y="0"/>
                  </a:moveTo>
                  <a:lnTo>
                    <a:pt x="485265" y="0"/>
                  </a:lnTo>
                  <a:cubicBezTo>
                    <a:pt x="501324" y="0"/>
                    <a:pt x="516726" y="6380"/>
                    <a:pt x="528082" y="17735"/>
                  </a:cubicBezTo>
                  <a:cubicBezTo>
                    <a:pt x="539438" y="29091"/>
                    <a:pt x="545817" y="44493"/>
                    <a:pt x="545817" y="60552"/>
                  </a:cubicBezTo>
                  <a:lnTo>
                    <a:pt x="545817" y="274827"/>
                  </a:lnTo>
                  <a:cubicBezTo>
                    <a:pt x="545817" y="290887"/>
                    <a:pt x="539438" y="306288"/>
                    <a:pt x="528082" y="317644"/>
                  </a:cubicBezTo>
                  <a:cubicBezTo>
                    <a:pt x="516726" y="329000"/>
                    <a:pt x="501324" y="335380"/>
                    <a:pt x="485265" y="335380"/>
                  </a:cubicBezTo>
                  <a:lnTo>
                    <a:pt x="60552" y="335380"/>
                  </a:lnTo>
                  <a:cubicBezTo>
                    <a:pt x="27110" y="335380"/>
                    <a:pt x="0" y="308269"/>
                    <a:pt x="0" y="274827"/>
                  </a:cubicBezTo>
                  <a:lnTo>
                    <a:pt x="0" y="60552"/>
                  </a:lnTo>
                  <a:cubicBezTo>
                    <a:pt x="0" y="27110"/>
                    <a:pt x="27110" y="0"/>
                    <a:pt x="60552" y="0"/>
                  </a:cubicBezTo>
                  <a:close/>
                </a:path>
              </a:pathLst>
            </a:custGeom>
            <a:blipFill>
              <a:blip r:embed="rId4"/>
              <a:stretch>
                <a:fillRect t="-28709" b="-28709"/>
              </a:stretch>
            </a:blip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9715527" y="5629772"/>
            <a:ext cx="2940667" cy="1806905"/>
            <a:chOff x="0" y="0"/>
            <a:chExt cx="545817" cy="33538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545817" cy="335380"/>
            </a:xfrm>
            <a:custGeom>
              <a:avLst/>
              <a:gdLst/>
              <a:ahLst/>
              <a:cxnLst/>
              <a:rect l="l" t="t" r="r" b="b"/>
              <a:pathLst>
                <a:path w="545817" h="335380">
                  <a:moveTo>
                    <a:pt x="60552" y="0"/>
                  </a:moveTo>
                  <a:lnTo>
                    <a:pt x="485265" y="0"/>
                  </a:lnTo>
                  <a:cubicBezTo>
                    <a:pt x="501324" y="0"/>
                    <a:pt x="516726" y="6380"/>
                    <a:pt x="528082" y="17735"/>
                  </a:cubicBezTo>
                  <a:cubicBezTo>
                    <a:pt x="539438" y="29091"/>
                    <a:pt x="545817" y="44493"/>
                    <a:pt x="545817" y="60552"/>
                  </a:cubicBezTo>
                  <a:lnTo>
                    <a:pt x="545817" y="274827"/>
                  </a:lnTo>
                  <a:cubicBezTo>
                    <a:pt x="545817" y="290887"/>
                    <a:pt x="539438" y="306288"/>
                    <a:pt x="528082" y="317644"/>
                  </a:cubicBezTo>
                  <a:cubicBezTo>
                    <a:pt x="516726" y="329000"/>
                    <a:pt x="501324" y="335380"/>
                    <a:pt x="485265" y="335380"/>
                  </a:cubicBezTo>
                  <a:lnTo>
                    <a:pt x="60552" y="335380"/>
                  </a:lnTo>
                  <a:cubicBezTo>
                    <a:pt x="27110" y="335380"/>
                    <a:pt x="0" y="308269"/>
                    <a:pt x="0" y="274827"/>
                  </a:cubicBezTo>
                  <a:lnTo>
                    <a:pt x="0" y="60552"/>
                  </a:lnTo>
                  <a:cubicBezTo>
                    <a:pt x="0" y="27110"/>
                    <a:pt x="27110" y="0"/>
                    <a:pt x="60552" y="0"/>
                  </a:cubicBezTo>
                  <a:close/>
                </a:path>
              </a:pathLst>
            </a:custGeom>
            <a:blipFill>
              <a:blip r:embed="rId5"/>
              <a:stretch>
                <a:fillRect t="-4214" b="-4214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6" name="Freeform 16"/>
          <p:cNvSpPr/>
          <p:nvPr/>
        </p:nvSpPr>
        <p:spPr>
          <a:xfrm>
            <a:off x="3638464" y="533800"/>
            <a:ext cx="4369981" cy="4114800"/>
          </a:xfrm>
          <a:custGeom>
            <a:avLst/>
            <a:gdLst/>
            <a:ahLst/>
            <a:cxnLst/>
            <a:rect l="l" t="t" r="r" b="b"/>
            <a:pathLst>
              <a:path w="4369981" h="4114800">
                <a:moveTo>
                  <a:pt x="0" y="0"/>
                </a:moveTo>
                <a:lnTo>
                  <a:pt x="4369982" y="0"/>
                </a:lnTo>
                <a:lnTo>
                  <a:pt x="43699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7" name="Freeform 17"/>
          <p:cNvSpPr/>
          <p:nvPr/>
        </p:nvSpPr>
        <p:spPr>
          <a:xfrm>
            <a:off x="10021441" y="7811637"/>
            <a:ext cx="2863824" cy="1908023"/>
          </a:xfrm>
          <a:custGeom>
            <a:avLst/>
            <a:gdLst/>
            <a:ahLst/>
            <a:cxnLst/>
            <a:rect l="l" t="t" r="r" b="b"/>
            <a:pathLst>
              <a:path w="2863824" h="1908023">
                <a:moveTo>
                  <a:pt x="0" y="0"/>
                </a:moveTo>
                <a:lnTo>
                  <a:pt x="2863824" y="0"/>
                </a:lnTo>
                <a:lnTo>
                  <a:pt x="2863824" y="1908023"/>
                </a:lnTo>
                <a:lnTo>
                  <a:pt x="0" y="19080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8" name="TextBox 18"/>
          <p:cNvSpPr txBox="1"/>
          <p:nvPr/>
        </p:nvSpPr>
        <p:spPr>
          <a:xfrm>
            <a:off x="1028700" y="4984750"/>
            <a:ext cx="6676583" cy="2714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499"/>
              </a:lnSpc>
              <a:spcBef>
                <a:spcPct val="0"/>
              </a:spcBef>
            </a:pPr>
            <a:r>
              <a:rPr lang="en-US" sz="10499" spc="-577">
                <a:solidFill>
                  <a:srgbClr val="1E1E1B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THE WORK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885265" y="562375"/>
            <a:ext cx="4374035" cy="108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00"/>
              </a:lnSpc>
            </a:pPr>
            <a:r>
              <a:rPr lang="en-US" sz="3818">
                <a:solidFill>
                  <a:srgbClr val="1E1E1B"/>
                </a:solidFill>
                <a:latin typeface="Hero Bold"/>
                <a:ea typeface="Hero Bold"/>
                <a:cs typeface="Hero Bold"/>
                <a:sym typeface="Hero Bold"/>
              </a:rPr>
              <a:t>DEVELOPMENTAL WORKSHOPS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3007570" y="2963072"/>
            <a:ext cx="4045782" cy="15927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04"/>
              </a:lnSpc>
            </a:pPr>
            <a:r>
              <a:rPr lang="en-US" sz="3822">
                <a:solidFill>
                  <a:srgbClr val="1E1E1B"/>
                </a:solidFill>
                <a:latin typeface="Hero Bold"/>
                <a:ea typeface="Hero Bold"/>
                <a:cs typeface="Hero Bold"/>
                <a:sym typeface="Hero Bold"/>
              </a:rPr>
              <a:t>SOCIAL CARE RACE EQUALITY STANDARD 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3287962" y="5708014"/>
            <a:ext cx="2167082" cy="1057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179"/>
              </a:lnSpc>
            </a:pPr>
            <a:r>
              <a:rPr lang="en-US" sz="3799">
                <a:solidFill>
                  <a:srgbClr val="1E1E1B"/>
                </a:solidFill>
                <a:latin typeface="Hero Bold"/>
                <a:ea typeface="Hero Bold"/>
                <a:cs typeface="Hero Bold"/>
                <a:sym typeface="Hero Bold"/>
              </a:rPr>
              <a:t>DIGITAL &amp; MEDIA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28700" y="8743664"/>
            <a:ext cx="3805742" cy="6377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09"/>
              </a:lnSpc>
            </a:pPr>
            <a:r>
              <a:rPr lang="en-US" sz="4372">
                <a:solidFill>
                  <a:srgbClr val="111111"/>
                </a:solidFill>
                <a:latin typeface="Hero Bold"/>
                <a:ea typeface="Hero Bold"/>
                <a:cs typeface="Hero Bold"/>
                <a:sym typeface="Hero Bold"/>
              </a:rPr>
              <a:t>ELA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3287962" y="7849737"/>
            <a:ext cx="4369078" cy="1581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179"/>
              </a:lnSpc>
            </a:pPr>
            <a:r>
              <a:rPr lang="en-US" sz="3799">
                <a:solidFill>
                  <a:srgbClr val="1E1E1B"/>
                </a:solidFill>
                <a:latin typeface="Hero Bold"/>
                <a:ea typeface="Hero Bold"/>
                <a:cs typeface="Hero Bold"/>
                <a:sym typeface="Hero Bold"/>
              </a:rPr>
              <a:t>ADULTS &amp; CHILDREN COLLABORATION</a:t>
            </a:r>
          </a:p>
        </p:txBody>
      </p:sp>
    </p:spTree>
  </p:cSld>
  <p:clrMapOvr>
    <a:masterClrMapping/>
  </p:clrMapOvr>
  <p:transition>
    <p:wipe dir="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A4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31" r="-2631" b="-526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2295249" y="815314"/>
            <a:ext cx="4460488" cy="4114800"/>
          </a:xfrm>
          <a:custGeom>
            <a:avLst/>
            <a:gdLst/>
            <a:ahLst/>
            <a:cxnLst/>
            <a:rect l="l" t="t" r="r" b="b"/>
            <a:pathLst>
              <a:path w="4460488" h="4114800">
                <a:moveTo>
                  <a:pt x="0" y="0"/>
                </a:moveTo>
                <a:lnTo>
                  <a:pt x="4460488" y="0"/>
                </a:lnTo>
                <a:lnTo>
                  <a:pt x="44604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670052" y="1222676"/>
            <a:ext cx="8473948" cy="1435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754"/>
              </a:lnSpc>
              <a:spcBef>
                <a:spcPct val="0"/>
              </a:spcBef>
            </a:pPr>
            <a:r>
              <a:rPr lang="en-US" sz="10754" spc="-591">
                <a:solidFill>
                  <a:srgbClr val="1E1E1B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LEADERSHIP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70052" y="3457728"/>
            <a:ext cx="10431769" cy="4101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561" lvl="1" indent="-453281" algn="just">
              <a:lnSpc>
                <a:spcPts val="4618"/>
              </a:lnSpc>
              <a:buFont typeface="Arial"/>
              <a:buChar char="•"/>
            </a:pPr>
            <a:r>
              <a:rPr lang="en-US" sz="4198">
                <a:solidFill>
                  <a:srgbClr val="1E1E1B"/>
                </a:solidFill>
                <a:latin typeface="Hero"/>
                <a:ea typeface="Hero"/>
                <a:cs typeface="Hero"/>
                <a:sym typeface="Hero"/>
              </a:rPr>
              <a:t>Social Work England Standards  </a:t>
            </a:r>
          </a:p>
          <a:p>
            <a:pPr marL="906561" lvl="1" indent="-453281" algn="just">
              <a:lnSpc>
                <a:spcPts val="4618"/>
              </a:lnSpc>
              <a:buFont typeface="Arial"/>
              <a:buChar char="•"/>
            </a:pPr>
            <a:r>
              <a:rPr lang="en-US" sz="4198">
                <a:solidFill>
                  <a:srgbClr val="1E1E1B"/>
                </a:solidFill>
                <a:latin typeface="Hero"/>
                <a:ea typeface="Hero"/>
                <a:cs typeface="Hero"/>
                <a:sym typeface="Hero"/>
              </a:rPr>
              <a:t>Reach out personally </a:t>
            </a:r>
          </a:p>
          <a:p>
            <a:pPr marL="906561" lvl="1" indent="-453281" algn="just">
              <a:lnSpc>
                <a:spcPts val="4618"/>
              </a:lnSpc>
              <a:buFont typeface="Arial"/>
              <a:buChar char="•"/>
            </a:pPr>
            <a:r>
              <a:rPr lang="en-US" sz="4198">
                <a:solidFill>
                  <a:srgbClr val="1E1E1B"/>
                </a:solidFill>
                <a:latin typeface="Hero"/>
                <a:ea typeface="Hero"/>
                <a:cs typeface="Hero"/>
                <a:sym typeface="Hero"/>
              </a:rPr>
              <a:t>Amplify and provide space</a:t>
            </a:r>
          </a:p>
          <a:p>
            <a:pPr marL="906561" lvl="1" indent="-453281" algn="just">
              <a:lnSpc>
                <a:spcPts val="4618"/>
              </a:lnSpc>
              <a:buFont typeface="Arial"/>
              <a:buChar char="•"/>
            </a:pPr>
            <a:r>
              <a:rPr lang="en-US" sz="4198">
                <a:solidFill>
                  <a:srgbClr val="1E1E1B"/>
                </a:solidFill>
                <a:latin typeface="Hero"/>
                <a:ea typeface="Hero"/>
                <a:cs typeface="Hero"/>
                <a:sym typeface="Hero"/>
              </a:rPr>
              <a:t>Zero tolerance </a:t>
            </a:r>
          </a:p>
          <a:p>
            <a:pPr marL="906561" lvl="1" indent="-453281" algn="just">
              <a:lnSpc>
                <a:spcPts val="4618"/>
              </a:lnSpc>
              <a:buFont typeface="Arial"/>
              <a:buChar char="•"/>
            </a:pPr>
            <a:r>
              <a:rPr lang="en-US" sz="4198">
                <a:solidFill>
                  <a:srgbClr val="1E1E1B"/>
                </a:solidFill>
                <a:latin typeface="Hero"/>
                <a:ea typeface="Hero"/>
                <a:cs typeface="Hero"/>
                <a:sym typeface="Hero"/>
              </a:rPr>
              <a:t>Making reflective space for values and activism (as PSW)</a:t>
            </a:r>
          </a:p>
          <a:p>
            <a:pPr marL="906561" lvl="1" indent="-453281" algn="just">
              <a:lnSpc>
                <a:spcPts val="4618"/>
              </a:lnSpc>
              <a:buFont typeface="Arial"/>
              <a:buChar char="•"/>
            </a:pPr>
            <a:r>
              <a:rPr lang="en-US" sz="4198">
                <a:solidFill>
                  <a:srgbClr val="1E1E1B"/>
                </a:solidFill>
                <a:latin typeface="Hero"/>
                <a:ea typeface="Hero"/>
                <a:cs typeface="Hero"/>
                <a:sym typeface="Hero"/>
              </a:rPr>
              <a:t>Humility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10700" y="8732528"/>
            <a:ext cx="3220396" cy="5257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69"/>
              </a:lnSpc>
            </a:pPr>
            <a:r>
              <a:rPr lang="en-US" sz="3699">
                <a:solidFill>
                  <a:srgbClr val="111111"/>
                </a:solidFill>
                <a:latin typeface="Hero Bold"/>
                <a:ea typeface="Hero Bold"/>
                <a:cs typeface="Hero Bold"/>
                <a:sym typeface="Hero Bold"/>
              </a:rPr>
              <a:t>CAROLYN</a:t>
            </a:r>
          </a:p>
        </p:txBody>
      </p:sp>
    </p:spTree>
  </p:cSld>
  <p:clrMapOvr>
    <a:masterClrMapping/>
  </p:clrMapOvr>
  <p:transition>
    <p:wipe dir="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A4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31" t="-5263" r="-2631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3572648" y="2336862"/>
            <a:ext cx="4052740" cy="3021134"/>
          </a:xfrm>
          <a:custGeom>
            <a:avLst/>
            <a:gdLst/>
            <a:ahLst/>
            <a:cxnLst/>
            <a:rect l="l" t="t" r="r" b="b"/>
            <a:pathLst>
              <a:path w="4052740" h="3021134">
                <a:moveTo>
                  <a:pt x="0" y="0"/>
                </a:moveTo>
                <a:lnTo>
                  <a:pt x="4052740" y="0"/>
                </a:lnTo>
                <a:lnTo>
                  <a:pt x="4052740" y="3021134"/>
                </a:lnTo>
                <a:lnTo>
                  <a:pt x="0" y="30211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3415215" y="5668262"/>
            <a:ext cx="2906078" cy="4114800"/>
          </a:xfrm>
          <a:custGeom>
            <a:avLst/>
            <a:gdLst/>
            <a:ahLst/>
            <a:cxnLst/>
            <a:rect l="l" t="t" r="r" b="b"/>
            <a:pathLst>
              <a:path w="2906078" h="4114800">
                <a:moveTo>
                  <a:pt x="0" y="0"/>
                </a:moveTo>
                <a:lnTo>
                  <a:pt x="2906078" y="0"/>
                </a:lnTo>
                <a:lnTo>
                  <a:pt x="29060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TextBox 5"/>
          <p:cNvSpPr txBox="1"/>
          <p:nvPr/>
        </p:nvSpPr>
        <p:spPr>
          <a:xfrm>
            <a:off x="1028700" y="1190381"/>
            <a:ext cx="16972890" cy="1409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500"/>
              </a:lnSpc>
            </a:pPr>
            <a:r>
              <a:rPr lang="en-US" sz="10500" spc="-577">
                <a:solidFill>
                  <a:srgbClr val="1E1E1B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YOUR THOUGHTS PLEASE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0" y="3077438"/>
            <a:ext cx="13572648" cy="5885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51726" lvl="1" indent="-425863" algn="l">
              <a:lnSpc>
                <a:spcPts val="6706"/>
              </a:lnSpc>
              <a:buFont typeface="Arial"/>
              <a:buChar char="•"/>
            </a:pPr>
            <a:r>
              <a:rPr lang="en-US" sz="3945">
                <a:solidFill>
                  <a:srgbClr val="1E1E1B"/>
                </a:solidFill>
                <a:latin typeface="Hero Bold"/>
                <a:ea typeface="Hero Bold"/>
                <a:cs typeface="Hero Bold"/>
                <a:sym typeface="Hero Bold"/>
              </a:rPr>
              <a:t>HOW CAN LINCOLNSHIRE CONTINUE TO MAKE PROGRESS ?</a:t>
            </a:r>
          </a:p>
          <a:p>
            <a:pPr marL="851726" lvl="1" indent="-425863" algn="l">
              <a:lnSpc>
                <a:spcPts val="6706"/>
              </a:lnSpc>
              <a:buFont typeface="Arial"/>
              <a:buChar char="•"/>
            </a:pPr>
            <a:r>
              <a:rPr lang="en-US" sz="3945">
                <a:solidFill>
                  <a:srgbClr val="1E1E1B"/>
                </a:solidFill>
                <a:latin typeface="Hero Bold"/>
                <a:ea typeface="Hero Bold"/>
                <a:cs typeface="Hero Bold"/>
                <a:sym typeface="Hero Bold"/>
              </a:rPr>
              <a:t>WHAT ELSE SHOULD LEADERSHIP BE DOING?</a:t>
            </a:r>
          </a:p>
          <a:p>
            <a:pPr marL="851726" lvl="1" indent="-425863" algn="l">
              <a:lnSpc>
                <a:spcPts val="6706"/>
              </a:lnSpc>
              <a:buFont typeface="Arial"/>
              <a:buChar char="•"/>
            </a:pPr>
            <a:r>
              <a:rPr lang="en-US" sz="3945">
                <a:solidFill>
                  <a:srgbClr val="1E1E1B"/>
                </a:solidFill>
                <a:latin typeface="Hero Bold"/>
                <a:ea typeface="Hero Bold"/>
                <a:cs typeface="Hero Bold"/>
                <a:sym typeface="Hero Bold"/>
              </a:rPr>
              <a:t>WHAT WORKS IN ATTRACTING DIVERSE TALENT TO LOCAL AUTHORITIES?</a:t>
            </a:r>
          </a:p>
          <a:p>
            <a:pPr marL="851726" lvl="1" indent="-425863" algn="l">
              <a:lnSpc>
                <a:spcPts val="6706"/>
              </a:lnSpc>
              <a:buFont typeface="Arial"/>
              <a:buChar char="•"/>
            </a:pPr>
            <a:r>
              <a:rPr lang="en-US" sz="3945">
                <a:solidFill>
                  <a:srgbClr val="1E1E1B"/>
                </a:solidFill>
                <a:latin typeface="Hero Bold"/>
                <a:ea typeface="Hero Bold"/>
                <a:cs typeface="Hero Bold"/>
                <a:sym typeface="Hero Bold"/>
              </a:rPr>
              <a:t>WHAT HAVE YOU HEARD FROM THE SESSION THAT RESONATES WITH YOU / YOUR WORKPLACE</a:t>
            </a:r>
          </a:p>
        </p:txBody>
      </p:sp>
    </p:spTree>
  </p:cSld>
  <p:clrMapOvr>
    <a:masterClrMapping/>
  </p:clrMapOvr>
  <p:transition>
    <p:wipe dir="r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210</Words>
  <Application>Microsoft Office PowerPoint</Application>
  <PresentationFormat>Custom</PresentationFormat>
  <Paragraphs>56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Calibri</vt:lpstr>
      <vt:lpstr>Hero</vt:lpstr>
      <vt:lpstr>League Spartan</vt:lpstr>
      <vt:lpstr>Arial</vt:lpstr>
      <vt:lpstr>Hero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Regional DEI workshop</dc:title>
  <dc:creator>Edward Clayton</dc:creator>
  <cp:lastModifiedBy>Jodie</cp:lastModifiedBy>
  <cp:revision>3</cp:revision>
  <dcterms:created xsi:type="dcterms:W3CDTF">2006-08-16T00:00:00Z</dcterms:created>
  <dcterms:modified xsi:type="dcterms:W3CDTF">2025-04-03T14:35:00Z</dcterms:modified>
  <dc:identifier>DAGgqRa7VDU</dc:identifier>
</cp:coreProperties>
</file>