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77" r:id="rId2"/>
    <p:sldId id="280" r:id="rId3"/>
    <p:sldId id="257" r:id="rId4"/>
    <p:sldId id="268" r:id="rId5"/>
    <p:sldId id="269" r:id="rId6"/>
    <p:sldId id="270" r:id="rId7"/>
    <p:sldId id="271" r:id="rId8"/>
    <p:sldId id="272" r:id="rId9"/>
    <p:sldId id="273" r:id="rId10"/>
    <p:sldId id="274" r:id="rId11"/>
    <p:sldId id="275" r:id="rId12"/>
    <p:sldId id="276" r:id="rId13"/>
    <p:sldId id="27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35A7233-6928-40E6-B46F-A65B36B034F9}" v="17" dt="2025-03-24T14:38:34.72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97" d="100"/>
          <a:sy n="97" d="100"/>
        </p:scale>
        <p:origin x="216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4A96F4-22FB-486E-A255-23CCE12BE394}" type="datetimeFigureOut">
              <a:rPr lang="en-GB" smtClean="0"/>
              <a:t>24/03/2025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CC3AC2-82B7-4F0D-9DBB-016A3A07A7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7467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0" name="Google Shape;90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1" name="Google Shape;91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2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606BF4-5C32-7BA9-06B2-A08BF84BD6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714D54-BC7D-3763-D626-CFA9AF36B6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B2F138-905D-E846-7B1B-EACA38E503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CC6FC-8CDB-47A4-BD05-9DC62F28AAC4}" type="datetimeFigureOut">
              <a:rPr lang="en-GB" smtClean="0"/>
              <a:t>24/03/2025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8F342C-DEE7-B290-CC51-2515D0E2A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DCE082-AB05-FBE9-7161-EE73B74A3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7D037-CCA4-4228-9949-D9E9ED8191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9535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025F98-8D48-45C2-970E-7C1224104E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85612C-AFC5-CA6C-628A-A1F45EC06A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7CC041-A9D8-252A-B8A1-14EC0C24A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CC6FC-8CDB-47A4-BD05-9DC62F28AAC4}" type="datetimeFigureOut">
              <a:rPr lang="en-GB" smtClean="0"/>
              <a:t>24/03/2025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A40B19-4952-2C83-D9E8-0CD41D5F6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DB8A1B-5E73-CA6B-E263-D0B4849C8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7D037-CCA4-4228-9949-D9E9ED8191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54841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A52DB9B-1FA1-691C-992D-ECD195D14E0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27C662-31E7-8773-014E-DCDF2287EF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F589D9-F7C2-DC7E-F5A8-72ACE4F3EB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CC6FC-8CDB-47A4-BD05-9DC62F28AAC4}" type="datetimeFigureOut">
              <a:rPr lang="en-GB" smtClean="0"/>
              <a:t>24/03/2025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347040-2F8C-D9CA-55B9-B60B3B729D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383C5F-D192-1767-A11C-910CE5D30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7D037-CCA4-4228-9949-D9E9ED8191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04346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A5B208-59FB-D66C-6419-358C24C780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5B549B-BE71-CDCE-B6D2-228AF9AAEF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E31A30-5287-B6E0-26E9-228FF69ED3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CC6FC-8CDB-47A4-BD05-9DC62F28AAC4}" type="datetimeFigureOut">
              <a:rPr lang="en-GB" smtClean="0"/>
              <a:t>24/03/2025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0022A8-2FA1-49EC-B063-EDFEC3C4FA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3C9B14-B744-422E-CD73-3CE191713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7D037-CCA4-4228-9949-D9E9ED8191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91325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5D8E37-302B-1406-9C8E-3CEF0772D6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00FF4C-6E9D-B9B6-0E14-1249589339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B3FFE1-115B-A049-3D47-2D6150162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CC6FC-8CDB-47A4-BD05-9DC62F28AAC4}" type="datetimeFigureOut">
              <a:rPr lang="en-GB" smtClean="0"/>
              <a:t>24/03/2025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EF8C28-0427-236A-30BD-795BCEFAE8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C5B52F-C4D4-002E-69F5-B586AEFE2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7D037-CCA4-4228-9949-D9E9ED8191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2739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EFC98-5573-9826-0C3B-75C23E0909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C2239D-9F9A-C90C-EFBB-39A8E60612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D011CD-3714-CDD7-F2F8-CB414BF0CA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159DF1-4BB5-D13F-4D0C-7930F7B7F0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CC6FC-8CDB-47A4-BD05-9DC62F28AAC4}" type="datetimeFigureOut">
              <a:rPr lang="en-GB" smtClean="0"/>
              <a:t>24/03/2025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81B062-D053-F9B2-959D-9DF65BBB5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AE9CF6-B904-6937-C7D7-7EC76041D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7D037-CCA4-4228-9949-D9E9ED8191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31161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E9A6F3-CF54-67AF-0D9A-27E91B0FA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BF9417-44B9-F5FA-8918-6DEB3C4CD7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CD6E64-1C73-D386-72E4-529C920BA7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50CF6E1-16A9-E6ED-9F7A-64DB3287E5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C697D49-4AD0-5FC5-5A5F-073B551640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FE5712A-B19E-DBB7-FD0A-F3519C64C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CC6FC-8CDB-47A4-BD05-9DC62F28AAC4}" type="datetimeFigureOut">
              <a:rPr lang="en-GB" smtClean="0"/>
              <a:t>24/03/2025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7ECD85B-FFD9-F30C-5B0A-57934380AE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020815A-336B-A06D-7033-ACFBDC176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7D037-CCA4-4228-9949-D9E9ED8191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35649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A31735-877B-28C3-A971-D73BEB467B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9BE0F5-0B85-AE14-48AF-FCE89E9CC3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CC6FC-8CDB-47A4-BD05-9DC62F28AAC4}" type="datetimeFigureOut">
              <a:rPr lang="en-GB" smtClean="0"/>
              <a:t>24/03/2025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D4DE6D-4F21-C6E5-B6E1-83AFCC8D3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BF81FB-782F-08D6-306E-E3BF6F0FC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7D037-CCA4-4228-9949-D9E9ED8191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47863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6981B3-381C-B389-FDBA-E3FBEF57E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CC6FC-8CDB-47A4-BD05-9DC62F28AAC4}" type="datetimeFigureOut">
              <a:rPr lang="en-GB" smtClean="0"/>
              <a:t>24/03/2025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336769-2E55-B9B0-2D89-719644AE2D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2AB7EA-6786-57CC-FF18-ACD5AC268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7D037-CCA4-4228-9949-D9E9ED8191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20868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B30E4A-D94C-FF9A-6202-7D0799B2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229DC9-437E-6803-7A44-1BC2098FB3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CC71F1-332D-C0EF-4156-70035D3673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2AEADA-2235-570C-2D2B-9051B51D38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CC6FC-8CDB-47A4-BD05-9DC62F28AAC4}" type="datetimeFigureOut">
              <a:rPr lang="en-GB" smtClean="0"/>
              <a:t>24/03/2025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195648-C89D-5C3D-EED0-5EE053D600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25B1F1-472D-39D1-43D3-248B241B8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7D037-CCA4-4228-9949-D9E9ED8191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27839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7E6D49-6AAE-EA7B-FDAB-D1D463F36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2F0D302-E828-9653-82D7-0E5BBAE068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0C45D2-5883-5D74-10FF-CED4507C60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E20993-8332-A24E-07BF-5A28B047BB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CC6FC-8CDB-47A4-BD05-9DC62F28AAC4}" type="datetimeFigureOut">
              <a:rPr lang="en-GB" smtClean="0"/>
              <a:t>24/03/2025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42F0AA-2FCF-EEB4-8E31-B80BAC3C9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1ABB61-2BCC-DB2E-BB13-B829BA739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7D037-CCA4-4228-9949-D9E9ED8191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43801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40473D8-4F31-A23A-16AA-D45C7E1BE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040799-0D0A-C3F6-5ADD-BE9FF438C1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DFFEB3-B8A7-653C-ADC7-54C79CBD1D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F2CC6FC-8CDB-47A4-BD05-9DC62F28AAC4}" type="datetimeFigureOut">
              <a:rPr lang="en-GB" smtClean="0"/>
              <a:t>24/03/2025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414315-DEAB-BB01-27EB-9A1D99D379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01C7C7-CCD7-54DB-278F-644B3352C9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157D037-CCA4-4228-9949-D9E9ED8191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3644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stituteforchange.net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eadhershipacademy.co.uk/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!!Rectangle">
            <a:extLst>
              <a:ext uri="{FF2B5EF4-FFF2-40B4-BE49-F238E27FC236}">
                <a16:creationId xmlns:a16="http://schemas.microsoft.com/office/drawing/2014/main" id="{7C432AFE-B3D2-4BFF-BF8F-96C27AFF1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D1588E-3C4D-0A38-39B1-FB34994552D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0000"/>
          </a:blip>
          <a:srcRect t="13670" b="2061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E1E43BE-F3B8-B9A1-F4DA-B1978DE01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9" y="941832"/>
            <a:ext cx="10506456" cy="2057400"/>
          </a:xfrm>
        </p:spPr>
        <p:txBody>
          <a:bodyPr anchor="b">
            <a:normAutofit/>
          </a:bodyPr>
          <a:lstStyle/>
          <a:p>
            <a:r>
              <a:rPr lang="en-GB" sz="5000">
                <a:solidFill>
                  <a:schemeClr val="bg1"/>
                </a:solidFill>
              </a:rPr>
              <a:t>Regional EDI Conference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01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3241202"/>
            <a:ext cx="10506456" cy="18288"/>
          </a:xfrm>
          <a:prstGeom prst="rect">
            <a:avLst/>
          </a:prstGeom>
          <a:solidFill>
            <a:schemeClr val="bg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CD2197-DE8F-2B52-8FF3-1FB733B409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3502152"/>
            <a:ext cx="10506456" cy="2670048"/>
          </a:xfrm>
        </p:spPr>
        <p:txBody>
          <a:bodyPr>
            <a:normAutofit lnSpcReduction="10000"/>
          </a:bodyPr>
          <a:lstStyle/>
          <a:p>
            <a:endParaRPr lang="en-GB" sz="2000" dirty="0">
              <a:solidFill>
                <a:schemeClr val="bg1"/>
              </a:solidFill>
            </a:endParaRPr>
          </a:p>
          <a:p>
            <a:endParaRPr lang="en-GB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4000" dirty="0">
                <a:solidFill>
                  <a:schemeClr val="bg1"/>
                </a:solidFill>
              </a:rPr>
              <a:t>Saj Zafar</a:t>
            </a:r>
          </a:p>
          <a:p>
            <a:pPr marL="0" indent="0">
              <a:buNone/>
            </a:pPr>
            <a:r>
              <a:rPr lang="en-GB" sz="4000" dirty="0">
                <a:solidFill>
                  <a:schemeClr val="bg1"/>
                </a:solidFill>
              </a:rPr>
              <a:t>CEO &amp; Founder </a:t>
            </a:r>
          </a:p>
          <a:p>
            <a:pPr marL="0" indent="0">
              <a:buNone/>
            </a:pPr>
            <a:r>
              <a:rPr lang="en-GB" sz="4000" dirty="0">
                <a:solidFill>
                  <a:schemeClr val="bg1"/>
                </a:solidFill>
                <a:hlinkClick r:id="rId3"/>
              </a:rPr>
              <a:t>www.instituteforchange.net</a:t>
            </a:r>
            <a:r>
              <a:rPr lang="en-GB" sz="4000" dirty="0">
                <a:solidFill>
                  <a:schemeClr val="bg1"/>
                </a:solidFill>
              </a:rPr>
              <a:t> </a:t>
            </a:r>
          </a:p>
          <a:p>
            <a:endParaRPr lang="en-GB" sz="40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GB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3637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CA2031-3778-A33F-40FD-16DD13E7DE5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 t="13461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45D7860-D041-A2E1-1B67-F02C8CA3E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b="1">
                <a:solidFill>
                  <a:srgbClr val="FFFFFF"/>
                </a:solidFill>
              </a:rPr>
              <a:t>Leadership lesson Five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9B316-69A5-FECA-9241-12CD96C3BD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0" y="4159404"/>
            <a:ext cx="9144000" cy="1098395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2400" b="1">
                <a:solidFill>
                  <a:srgbClr val="FFFFFF"/>
                </a:solidFill>
              </a:rPr>
              <a:t>People Don’t Buy Into Your Positional Authority — They Buy Into Brand You</a:t>
            </a:r>
          </a:p>
        </p:txBody>
      </p:sp>
    </p:spTree>
    <p:extLst>
      <p:ext uri="{BB962C8B-B14F-4D97-AF65-F5344CB8AC3E}">
        <p14:creationId xmlns:p14="http://schemas.microsoft.com/office/powerpoint/2010/main" val="24260280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D98C1C-A81B-48E3-E1B9-8BB92041E19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2C07F3-188D-7A4E-C893-C11EF7D17F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b="1" dirty="0">
                <a:solidFill>
                  <a:srgbClr val="FFFFFF"/>
                </a:solidFill>
              </a:rPr>
              <a:t>Leadership Lesson Six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5A7B20-FA58-D28B-E0BC-D90276555B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/>
          <a:p>
            <a:pPr marL="0" indent="0" algn="ctr">
              <a:buNone/>
            </a:pPr>
            <a:r>
              <a:rPr lang="en-US" sz="6000" dirty="0">
                <a:solidFill>
                  <a:srgbClr val="FFFFFF"/>
                </a:solidFill>
              </a:rPr>
              <a:t>Your legacy is what you impress and leave behind </a:t>
            </a:r>
          </a:p>
        </p:txBody>
      </p:sp>
    </p:spTree>
    <p:extLst>
      <p:ext uri="{BB962C8B-B14F-4D97-AF65-F5344CB8AC3E}">
        <p14:creationId xmlns:p14="http://schemas.microsoft.com/office/powerpoint/2010/main" val="2187893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930DAF-891D-CA1D-F0DC-ED3CE14DC3D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 t="10107" b="3686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1CD1761-7252-BEF9-1288-D77D105F6D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dirty="0">
                <a:solidFill>
                  <a:srgbClr val="FFFFFF"/>
                </a:solidFill>
              </a:rPr>
              <a:t>Leadership Lesson Seven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1D40BA-84B7-5DAD-339E-C411E416CD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0" y="4159404"/>
            <a:ext cx="9144000" cy="1098395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4800" dirty="0">
                <a:solidFill>
                  <a:srgbClr val="FFFFFF"/>
                </a:solidFill>
              </a:rPr>
              <a:t>Great Leaders know when to exit </a:t>
            </a:r>
          </a:p>
        </p:txBody>
      </p:sp>
    </p:spTree>
    <p:extLst>
      <p:ext uri="{BB962C8B-B14F-4D97-AF65-F5344CB8AC3E}">
        <p14:creationId xmlns:p14="http://schemas.microsoft.com/office/powerpoint/2010/main" val="17339637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4242652-F1A9-A6C7-3990-3F234AD8124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D3B6DF1-DAAC-61A2-C9A2-969F298BBC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GB">
                <a:ln w="22225">
                  <a:solidFill>
                    <a:srgbClr val="FFFFFF"/>
                  </a:solidFill>
                </a:ln>
                <a:solidFill>
                  <a:srgbClr val="FFFFFF"/>
                </a:solidFill>
              </a:rPr>
              <a:t>Thank you 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F579233-314F-FC44-9E7E-D9B3BFF2E5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Linked In </a:t>
            </a:r>
          </a:p>
          <a:p>
            <a:pPr marL="0" indent="0">
              <a:buNone/>
            </a:pPr>
            <a:endParaRPr lang="en-US" dirty="0">
              <a:solidFill>
                <a:srgbClr val="FFFFFF"/>
              </a:solidFill>
            </a:endParaRPr>
          </a:p>
          <a:p>
            <a:r>
              <a:rPr lang="en-US" dirty="0">
                <a:solidFill>
                  <a:srgbClr val="FFFFFF"/>
                </a:solidFill>
              </a:rPr>
              <a:t>www.instituteforchange.net </a:t>
            </a:r>
          </a:p>
          <a:p>
            <a:r>
              <a:rPr lang="en-US" dirty="0">
                <a:solidFill>
                  <a:srgbClr val="FFFFFF"/>
                </a:solidFill>
                <a:hlinkClick r:id="rId3"/>
              </a:rPr>
              <a:t>www.leadhershipacademy.co.uk</a:t>
            </a:r>
            <a:r>
              <a:rPr lang="en-US" dirty="0">
                <a:solidFill>
                  <a:srgbClr val="FFFFF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665051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3"/>
          <p:cNvSpPr/>
          <p:nvPr/>
        </p:nvSpPr>
        <p:spPr>
          <a:xfrm>
            <a:off x="-904351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3"/>
          <p:cNvSpPr/>
          <p:nvPr/>
        </p:nvSpPr>
        <p:spPr>
          <a:xfrm>
            <a:off x="0" y="0"/>
            <a:ext cx="11416414" cy="68580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889000" dist="406400" dir="21540000" sx="90000" sy="90000" algn="t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3"/>
          <p:cNvSpPr txBox="1">
            <a:spLocks noGrp="1"/>
          </p:cNvSpPr>
          <p:nvPr>
            <p:ph type="title"/>
          </p:nvPr>
        </p:nvSpPr>
        <p:spPr>
          <a:xfrm>
            <a:off x="5074418" y="486697"/>
            <a:ext cx="6047469" cy="967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ndara"/>
              <a:buNone/>
            </a:pPr>
            <a:r>
              <a:rPr lang="en-GB" sz="4400" b="1" i="0" cap="none" dirty="0">
                <a:ea typeface="Montserrat Medium"/>
                <a:cs typeface="Montserrat Medium"/>
                <a:sym typeface="Montserrat Medium"/>
              </a:rPr>
              <a:t>Hi I’m Saj </a:t>
            </a:r>
          </a:p>
        </p:txBody>
      </p:sp>
      <p:pic>
        <p:nvPicPr>
          <p:cNvPr id="96" name="Google Shape;96;p3" descr="A person with long hair smiling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4806" r="6305"/>
          <a:stretch/>
        </p:blipFill>
        <p:spPr>
          <a:xfrm>
            <a:off x="-904351" y="-2"/>
            <a:ext cx="5978769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3"/>
          <p:cNvSpPr txBox="1">
            <a:spLocks noGrp="1"/>
          </p:cNvSpPr>
          <p:nvPr>
            <p:ph type="body" idx="1"/>
          </p:nvPr>
        </p:nvSpPr>
        <p:spPr>
          <a:xfrm>
            <a:off x="4953837" y="1940593"/>
            <a:ext cx="6462577" cy="4058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ndara"/>
              <a:buChar char="•"/>
            </a:pPr>
            <a:r>
              <a:rPr lang="en-GB" sz="1800" dirty="0">
                <a:latin typeface="+mj-lt"/>
                <a:ea typeface="Candara"/>
                <a:cs typeface="Candara"/>
                <a:sym typeface="Candara"/>
              </a:rPr>
              <a:t>Psychologist , Global -Award winning Leadership Coach, Certified CQ Intelligence Coach, international Speaker &amp; Author </a:t>
            </a:r>
            <a:endParaRPr sz="1800" dirty="0">
              <a:latin typeface="+mj-lt"/>
              <a:ea typeface="Candara"/>
              <a:cs typeface="Candara"/>
              <a:sym typeface="Candara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ndara"/>
              <a:buChar char="•"/>
            </a:pPr>
            <a:r>
              <a:rPr lang="en-GB" sz="1800" dirty="0">
                <a:latin typeface="+mj-lt"/>
                <a:ea typeface="Candara"/>
                <a:cs typeface="Candara"/>
                <a:sym typeface="Candara"/>
              </a:rPr>
              <a:t>Made History – First youngest Asian Muslim woman to become a Prison Governor 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ndara"/>
              <a:buChar char="•"/>
            </a:pPr>
            <a:r>
              <a:rPr lang="en-GB" sz="1800" dirty="0">
                <a:latin typeface="+mj-lt"/>
                <a:ea typeface="Candara"/>
                <a:cs typeface="Candara"/>
                <a:sym typeface="Candara"/>
              </a:rPr>
              <a:t>Central Government – Prison reform , Grenfell, Windrush </a:t>
            </a:r>
            <a:endParaRPr sz="1800" dirty="0">
              <a:latin typeface="+mj-lt"/>
              <a:ea typeface="Candara"/>
              <a:cs typeface="Candara"/>
              <a:sym typeface="Candara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ndara"/>
              <a:buChar char="•"/>
            </a:pPr>
            <a:r>
              <a:rPr lang="en-GB" sz="1800" dirty="0">
                <a:latin typeface="+mj-lt"/>
                <a:ea typeface="Candara"/>
                <a:cs typeface="Candara"/>
                <a:sym typeface="Candara"/>
              </a:rPr>
              <a:t>20 years of senior leadership roles in local &amp; central government business management –change agent driving culture /business change for failing institutions </a:t>
            </a:r>
            <a:endParaRPr sz="1800" dirty="0">
              <a:latin typeface="+mj-lt"/>
              <a:ea typeface="Candara"/>
              <a:cs typeface="Candara"/>
              <a:sym typeface="Candara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ndara"/>
              <a:buChar char="•"/>
            </a:pPr>
            <a:r>
              <a:rPr lang="en-GB" sz="1800" dirty="0">
                <a:latin typeface="+mj-lt"/>
                <a:ea typeface="Candara"/>
                <a:cs typeface="Candara"/>
                <a:sym typeface="Candara"/>
              </a:rPr>
              <a:t>IFC Training &amp; Consulting – Inclusive leadership, CQ Intelligence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ndara"/>
              <a:buChar char="•"/>
            </a:pPr>
            <a:r>
              <a:rPr lang="en-GB" sz="1800" dirty="0">
                <a:latin typeface="+mj-lt"/>
                <a:ea typeface="Candara"/>
                <a:cs typeface="Candara"/>
                <a:sym typeface="Candara"/>
              </a:rPr>
              <a:t> LeadHERship™ Academy  -Mission Impacting </a:t>
            </a:r>
            <a:r>
              <a:rPr lang="en-GB" sz="1800" b="1" dirty="0">
                <a:solidFill>
                  <a:schemeClr val="tx1"/>
                </a:solidFill>
                <a:latin typeface="+mj-lt"/>
                <a:ea typeface="Candara"/>
                <a:cs typeface="Candara"/>
                <a:sym typeface="Candara"/>
              </a:rPr>
              <a:t>one million women</a:t>
            </a:r>
            <a:r>
              <a:rPr lang="en-GB" sz="1800" dirty="0">
                <a:solidFill>
                  <a:srgbClr val="A87F46"/>
                </a:solidFill>
                <a:latin typeface="+mj-lt"/>
                <a:ea typeface="Candara"/>
                <a:cs typeface="Candara"/>
                <a:sym typeface="Candara"/>
              </a:rPr>
              <a:t> </a:t>
            </a:r>
            <a:r>
              <a:rPr lang="en-GB" sz="1800" dirty="0">
                <a:latin typeface="+mj-lt"/>
                <a:ea typeface="Candara"/>
                <a:cs typeface="Candara"/>
                <a:sym typeface="Candara"/>
              </a:rPr>
              <a:t>to step into LeadHERship excellence </a:t>
            </a:r>
            <a:endParaRPr sz="1800" dirty="0">
              <a:latin typeface="+mj-lt"/>
              <a:ea typeface="Candara"/>
              <a:cs typeface="Candara"/>
              <a:sym typeface="Candara"/>
            </a:endParaRPr>
          </a:p>
          <a:p>
            <a:pPr marL="228600" lvl="0" indent="-127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30"/>
              <a:buNone/>
            </a:pPr>
            <a:endParaRPr sz="1800" dirty="0">
              <a:latin typeface="+mj-lt"/>
              <a:ea typeface="Candara"/>
              <a:cs typeface="Candara"/>
              <a:sym typeface="Candara"/>
            </a:endParaRPr>
          </a:p>
          <a:p>
            <a:pPr marL="228600" lvl="0" indent="-127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30"/>
              <a:buNone/>
            </a:pPr>
            <a:endParaRPr sz="1600" dirty="0">
              <a:latin typeface="Candara"/>
              <a:ea typeface="Candara"/>
              <a:cs typeface="Candara"/>
              <a:sym typeface="Candar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89A5F4-E207-8858-66A3-493C33A3C8A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942" r="2941" b="-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65D137-1967-E4D9-D5F1-9F150BCE22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609600"/>
            <a:ext cx="4522738" cy="55673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3200" dirty="0"/>
              <a:t>Every day, children fall through the cracks — not because they lack potential, but because the systems around them fail to see them. And the same is true for too many leaders from under-represented backgrounds.</a:t>
            </a:r>
          </a:p>
        </p:txBody>
      </p:sp>
    </p:spTree>
    <p:extLst>
      <p:ext uri="{BB962C8B-B14F-4D97-AF65-F5344CB8AC3E}">
        <p14:creationId xmlns:p14="http://schemas.microsoft.com/office/powerpoint/2010/main" val="32349331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A person smiling at camera&#10;&#10;AI-generated content may be incorrect.">
            <a:extLst>
              <a:ext uri="{FF2B5EF4-FFF2-40B4-BE49-F238E27FC236}">
                <a16:creationId xmlns:a16="http://schemas.microsoft.com/office/drawing/2014/main" id="{7D6F1E54-7026-8D0B-D96F-478B6306A6F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rcRect t="16039" b="4641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7" name="Content Placeholder 7">
            <a:extLst>
              <a:ext uri="{FF2B5EF4-FFF2-40B4-BE49-F238E27FC236}">
                <a16:creationId xmlns:a16="http://schemas.microsoft.com/office/drawing/2014/main" id="{253D14E2-3254-F659-9699-E1146C47C5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6600" dirty="0">
                <a:solidFill>
                  <a:srgbClr val="FFFFFF"/>
                </a:solidFill>
              </a:rPr>
              <a:t>Born in Kashmir. </a:t>
            </a:r>
          </a:p>
          <a:p>
            <a:pPr marL="0" indent="0">
              <a:buNone/>
            </a:pPr>
            <a:r>
              <a:rPr lang="en-GB" sz="6600" dirty="0">
                <a:solidFill>
                  <a:srgbClr val="FFFFFF"/>
                </a:solidFill>
              </a:rPr>
              <a:t>Raised in South Yorkshire. </a:t>
            </a:r>
          </a:p>
          <a:p>
            <a:pPr marL="0" indent="0">
              <a:buNone/>
            </a:pPr>
            <a:r>
              <a:rPr lang="en-GB" sz="6600" dirty="0">
                <a:solidFill>
                  <a:srgbClr val="FFFFFF"/>
                </a:solidFill>
              </a:rPr>
              <a:t>Made in Prisons</a:t>
            </a:r>
            <a:endParaRPr lang="en-US" sz="6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4011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B9D5FE-2421-E627-B789-7C6AFDA6A2A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554" r="1329" b="-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AF542E-FE10-E48E-5798-32C485F0E7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20232" y="786581"/>
            <a:ext cx="5168719" cy="53903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4000" dirty="0"/>
              <a:t>Some people spend their whole lives searching for their purpose. Mine came as a younger version of me — the girl who needed rescuing.</a:t>
            </a:r>
          </a:p>
        </p:txBody>
      </p:sp>
    </p:spTree>
    <p:extLst>
      <p:ext uri="{BB962C8B-B14F-4D97-AF65-F5344CB8AC3E}">
        <p14:creationId xmlns:p14="http://schemas.microsoft.com/office/powerpoint/2010/main" val="13215543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6EF586-857F-93F9-7022-286866F2490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 b="7407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914DA6-24F1-FAE9-52C1-EADCC002E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>
                <a:solidFill>
                  <a:srgbClr val="FFFFFF"/>
                </a:solidFill>
              </a:rPr>
              <a:t>Leadership Lesson One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E74091-791A-B0B8-F176-0FAFE31C99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0" y="4159404"/>
            <a:ext cx="9144000" cy="1098395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3600" b="1" dirty="0">
                <a:solidFill>
                  <a:srgbClr val="FFFFFF"/>
                </a:solidFill>
              </a:rPr>
              <a:t>Learning to Thrive in Spaces That Weren’t Designed for Us.</a:t>
            </a:r>
          </a:p>
        </p:txBody>
      </p:sp>
    </p:spTree>
    <p:extLst>
      <p:ext uri="{BB962C8B-B14F-4D97-AF65-F5344CB8AC3E}">
        <p14:creationId xmlns:p14="http://schemas.microsoft.com/office/powerpoint/2010/main" val="17395116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0" name="Rectangle 1039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7978DCD-51AC-966E-4242-7867FC04EA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44" b="2256"/>
          <a:stretch/>
        </p:blipFill>
        <p:spPr bwMode="auto">
          <a:xfrm>
            <a:off x="-3047" y="10"/>
            <a:ext cx="12191999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1" name="Rectangle 104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88FA62-BE53-D725-1AFD-B90415EB2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>
                <a:solidFill>
                  <a:srgbClr val="FFFFFF"/>
                </a:solidFill>
              </a:rPr>
              <a:t>Leadership Lesson Two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C121DF-53C3-C440-B910-8B153682A5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2400" b="1">
                <a:solidFill>
                  <a:srgbClr val="FFFFFF"/>
                </a:solidFill>
              </a:rPr>
              <a:t>Leadership — At Its Best, Worst, and Ugliest</a:t>
            </a:r>
          </a:p>
        </p:txBody>
      </p:sp>
    </p:spTree>
    <p:extLst>
      <p:ext uri="{BB962C8B-B14F-4D97-AF65-F5344CB8AC3E}">
        <p14:creationId xmlns:p14="http://schemas.microsoft.com/office/powerpoint/2010/main" val="1865881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657F69E0-C4B0-4BEC-A689-4F8D877F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6D6FB4-6BDA-8D67-A681-1F4F429BCEA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 l="25"/>
          <a:stretch/>
        </p:blipFill>
        <p:spPr>
          <a:xfrm>
            <a:off x="20" y="10"/>
            <a:ext cx="1218893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2EE186D-E957-0F14-2271-796BFAD22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3"/>
            <a:ext cx="9144000" cy="306324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</a:rPr>
              <a:t>Leadership Lesson Three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44CAD7-4165-7C50-924D-E468AD69E1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7048" y="4599432"/>
            <a:ext cx="9144000" cy="1536192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4800" b="1" dirty="0">
                <a:solidFill>
                  <a:schemeClr val="bg1"/>
                </a:solidFill>
              </a:rPr>
              <a:t>You weren’t made to Fit In. You were Born to Stand Out.</a:t>
            </a:r>
          </a:p>
        </p:txBody>
      </p:sp>
      <p:sp>
        <p:nvSpPr>
          <p:cNvPr id="16" name="sketchy line">
            <a:extLst>
              <a:ext uri="{FF2B5EF4-FFF2-40B4-BE49-F238E27FC236}">
                <a16:creationId xmlns:a16="http://schemas.microsoft.com/office/drawing/2014/main" id="{9F6380B4-6A1C-481E-8408-B4E6C75B9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368623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chemeClr val="bg1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7318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 descr="Red toy person in front of two lines of white figures">
            <a:extLst>
              <a:ext uri="{FF2B5EF4-FFF2-40B4-BE49-F238E27FC236}">
                <a16:creationId xmlns:a16="http://schemas.microsoft.com/office/drawing/2014/main" id="{5C491503-5FD7-1CD7-9E57-EB3B63FC555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4449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C408DB-159A-2784-A355-63DCF58F7C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dirty="0">
                <a:solidFill>
                  <a:srgbClr val="FFFFFF"/>
                </a:solidFill>
              </a:rPr>
              <a:t>Leadership Lesson Four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916828-08F8-94C2-8688-76942E4494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/>
          <a:p>
            <a:pPr marL="0" indent="0" algn="ctr">
              <a:buNone/>
            </a:pPr>
            <a:r>
              <a:rPr lang="en-US" sz="4400" dirty="0">
                <a:solidFill>
                  <a:srgbClr val="FFFFFF"/>
                </a:solidFill>
              </a:rPr>
              <a:t>The Opposite of Courage Isn’t Cowardice. It’s Conformity.</a:t>
            </a:r>
          </a:p>
        </p:txBody>
      </p:sp>
    </p:spTree>
    <p:extLst>
      <p:ext uri="{BB962C8B-B14F-4D97-AF65-F5344CB8AC3E}">
        <p14:creationId xmlns:p14="http://schemas.microsoft.com/office/powerpoint/2010/main" val="1903324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</TotalTime>
  <Words>293</Words>
  <Application>Microsoft Office PowerPoint</Application>
  <PresentationFormat>Widescreen</PresentationFormat>
  <Paragraphs>38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Aptos</vt:lpstr>
      <vt:lpstr>Aptos Display</vt:lpstr>
      <vt:lpstr>Arial</vt:lpstr>
      <vt:lpstr>Calibri</vt:lpstr>
      <vt:lpstr>Candara</vt:lpstr>
      <vt:lpstr>Montserrat Medium</vt:lpstr>
      <vt:lpstr>Office Theme</vt:lpstr>
      <vt:lpstr>Regional EDI Conference </vt:lpstr>
      <vt:lpstr>Hi I’m Saj </vt:lpstr>
      <vt:lpstr>PowerPoint Presentation</vt:lpstr>
      <vt:lpstr>PowerPoint Presentation</vt:lpstr>
      <vt:lpstr>PowerPoint Presentation</vt:lpstr>
      <vt:lpstr>Leadership Lesson One </vt:lpstr>
      <vt:lpstr>Leadership Lesson Two</vt:lpstr>
      <vt:lpstr>Leadership Lesson Three </vt:lpstr>
      <vt:lpstr>Leadership Lesson Four </vt:lpstr>
      <vt:lpstr>Leadership lesson Five </vt:lpstr>
      <vt:lpstr>Leadership Lesson Six </vt:lpstr>
      <vt:lpstr>Leadership Lesson Seven </vt:lpstr>
      <vt:lpstr>Thank you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Saj Zafar</dc:creator>
  <cp:lastModifiedBy>Saj Zafar</cp:lastModifiedBy>
  <cp:revision>2</cp:revision>
  <dcterms:created xsi:type="dcterms:W3CDTF">2025-03-24T12:01:05Z</dcterms:created>
  <dcterms:modified xsi:type="dcterms:W3CDTF">2025-03-24T14:39:39Z</dcterms:modified>
</cp:coreProperties>
</file>